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273060" y="342900"/>
            <a:ext cx="371162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Polymers: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4178300" y="3962399"/>
            <a:ext cx="4635500" cy="4978402"/>
            <a:chOff x="0" y="0"/>
            <a:chExt cx="4635499" cy="4978400"/>
          </a:xfrm>
        </p:grpSpPr>
        <p:sp>
          <p:nvSpPr>
            <p:cNvPr id="43" name="Shape 43"/>
            <p:cNvSpPr/>
            <p:nvPr/>
          </p:nvSpPr>
          <p:spPr>
            <a:xfrm>
              <a:off x="775392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606829" y="287866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606829" y="4741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775392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775392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606829" y="12022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370840" y="13546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370840" y="16256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185420" y="18457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185420" y="19981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185420" y="22352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185420" y="24384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26585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29464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2342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185420" y="33697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185420" y="35898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185420" y="3793067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0470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43349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185420" y="4656667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2174470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2326178" y="287866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2326178" y="474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2326178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2326178" y="863599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2477885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2477885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2326178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2326178" y="13546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2326178" y="16256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2174470" y="1845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2174470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2005907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2005907" y="2235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2174470" y="2438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2174470" y="26585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2174470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2174470" y="3234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2326178" y="3369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2326178" y="35898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2477885" y="37930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2477885" y="40470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2477885" y="4334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2629592" y="4521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4315228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4315228" y="287866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4163521" y="474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4011814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3843250" y="863599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3708400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3708400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3708400" y="13546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3708400" y="16256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3573548" y="1845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3438697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3286990" y="2235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286990" y="2438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3152139" y="26585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152139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3286990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438697" y="3234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3438697" y="35898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3573548" y="37930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3708400" y="40470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3708400" y="4334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843250" y="4521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843250" y="46566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12" name="Shape 112"/>
          <p:cNvSpPr/>
          <p:nvPr/>
        </p:nvSpPr>
        <p:spPr>
          <a:xfrm>
            <a:off x="1346200" y="1543050"/>
            <a:ext cx="1031240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5400"/>
            </a:lvl1pPr>
          </a:lstStyle>
          <a:p>
            <a:pPr lvl="0">
              <a:defRPr sz="1800"/>
            </a:pPr>
            <a:r>
              <a:rPr sz="5400"/>
              <a:t>Long molecules made from many repeating parts (like a necklace)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3233198" y="3270250"/>
            <a:ext cx="5801804" cy="5891751"/>
            <a:chOff x="0" y="0"/>
            <a:chExt cx="5801802" cy="5891750"/>
          </a:xfrm>
        </p:grpSpPr>
        <p:pic>
          <p:nvPicPr>
            <p:cNvPr id="113" name="Single_Polymer_Chains_AF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9949"/>
              <a:ext cx="5801803" cy="5801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Shape 114"/>
            <p:cNvSpPr/>
            <p:nvPr/>
          </p:nvSpPr>
          <p:spPr>
            <a:xfrm>
              <a:off x="103199" y="0"/>
              <a:ext cx="557530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 lvl="0">
                <a:defRPr sz="1800"/>
              </a:pPr>
              <a:r>
                <a:rPr sz="2800"/>
                <a:t>Electron Microscope photo</a:t>
              </a:r>
            </a:p>
          </p:txBody>
        </p:sp>
      </p:grpSp>
      <p:pic>
        <p:nvPicPr>
          <p:cNvPr id="116" name="Spaghetti-Noodles-italian-food-6775098-1152-864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8453" y="3281543"/>
            <a:ext cx="8250294" cy="6187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make-white-glue-borax-slime-800x80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567" y="3274000"/>
            <a:ext cx="9682561" cy="643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whole" bldLvl="1" animBg="1" rev="0" advAuto="0" spid="117" grpId="5"/>
      <p:bldP build="whole" bldLvl="1" animBg="1" rev="0" advAuto="0" spid="115" grpId="3"/>
      <p:bldP build="whole" bldLvl="1" animBg="1" rev="0" advAuto="0" spid="112" grpId="1"/>
      <p:bldP build="whole" bldLvl="1" animBg="1" rev="0" advAuto="0" spid="116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282904" y="571500"/>
            <a:ext cx="8599737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Cross-linking Polymers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3073400" y="2552699"/>
            <a:ext cx="4635500" cy="4978402"/>
            <a:chOff x="0" y="0"/>
            <a:chExt cx="4635499" cy="4978400"/>
          </a:xfrm>
        </p:grpSpPr>
        <p:sp>
          <p:nvSpPr>
            <p:cNvPr id="120" name="Shape 120"/>
            <p:cNvSpPr/>
            <p:nvPr/>
          </p:nvSpPr>
          <p:spPr>
            <a:xfrm>
              <a:off x="775392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606829" y="287866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606829" y="4741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775392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75392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606829" y="12022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70840" y="13546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70840" y="16256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85420" y="18457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85420" y="19981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85420" y="22352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85420" y="24384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26585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2946400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32342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5420" y="33697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85420" y="35898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85420" y="3793067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4047066"/>
              <a:ext cx="32027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4334933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85420" y="4656667"/>
              <a:ext cx="32027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174470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326178" y="287866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2326178" y="474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326178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326178" y="863599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477885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7885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326178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2326178" y="13546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2326178" y="16256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174470" y="1845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174470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005907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005907" y="2235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174470" y="2438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174470" y="26585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174470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174470" y="3234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326178" y="3369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326178" y="35898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477885" y="37930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477885" y="40470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477885" y="4334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629592" y="4521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315228" y="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4315228" y="287866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4163521" y="474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011814" y="6773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843250" y="863599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708400" y="1032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708400" y="1202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3708400" y="13546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708400" y="16256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573548" y="18457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3438697" y="19981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3286990" y="2235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3286990" y="2438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152139" y="26585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152139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286990" y="29464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3438697" y="32342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3438697" y="35898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3573548" y="37930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3708400" y="4047066"/>
              <a:ext cx="320272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3708400" y="4334933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3843250" y="4521200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3843250" y="4656667"/>
              <a:ext cx="320272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2882" y="2882"/>
                  </a:move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</a:path>
              </a:pathLst>
            </a:custGeom>
            <a:solidFill>
              <a:srgbClr val="EBEBEB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3289300" y="3149600"/>
            <a:ext cx="3721101" cy="4356100"/>
            <a:chOff x="0" y="0"/>
            <a:chExt cx="3721100" cy="4356100"/>
          </a:xfrm>
        </p:grpSpPr>
        <p:sp>
          <p:nvSpPr>
            <p:cNvPr id="189" name="Shape 189"/>
            <p:cNvSpPr/>
            <p:nvPr/>
          </p:nvSpPr>
          <p:spPr>
            <a:xfrm>
              <a:off x="8636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016000" y="177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231900" y="177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384300" y="177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600200" y="177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752600" y="355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905000" y="355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2489200" y="355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705100" y="457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2921000" y="355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3073400" y="177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3225800" y="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441700" y="1778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406400" y="11049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96900" y="1282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62000" y="1460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863600" y="1638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016000" y="1638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231900" y="1638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384300" y="1765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600200" y="1765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222500" y="1460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2476500" y="1460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641600" y="1282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2895600" y="1282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3060700" y="1282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90500" y="25908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406400" y="25908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596900" y="2565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863600" y="2565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1079500" y="2692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295400" y="2819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4300" y="2946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600200" y="29972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752600" y="31750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968500" y="31750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2476500" y="33528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2641600" y="32512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2844800" y="3073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3009900" y="3073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25654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35306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0500" y="3670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406400" y="36449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>
              <a:off x="596900" y="36449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62000" y="3670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63600" y="3797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117600" y="3797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1384300" y="3797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625600" y="3746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816100" y="3746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032000" y="37973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679700" y="38989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933700" y="38989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3009900" y="4076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3225800" y="40005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3441700" y="4076700"/>
              <a:ext cx="2794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47" name="Shape 247"/>
          <p:cNvSpPr/>
          <p:nvPr/>
        </p:nvSpPr>
        <p:spPr>
          <a:xfrm>
            <a:off x="2837805" y="8026400"/>
            <a:ext cx="510893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32400"/>
                </a:solidFill>
              </a:rPr>
              <a:t>Crosslinker- Boric Acid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2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(left)" transition="in">
                                      <p:cBhvr>
                                        <p:cTn id="1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  <p:bldP build="whole" bldLvl="1" animBg="1" rev="0" advAuto="0" spid="24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2197701" y="361950"/>
            <a:ext cx="8192543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200"/>
              <a:t>Slime: </a:t>
            </a:r>
            <a:endParaRPr sz="7200"/>
          </a:p>
          <a:p>
            <a:pPr lvl="0">
              <a:defRPr sz="1800"/>
            </a:pPr>
            <a:r>
              <a:rPr sz="7200"/>
              <a:t>a crosslinked polymer</a:t>
            </a:r>
          </a:p>
        </p:txBody>
      </p:sp>
      <p:pic>
        <p:nvPicPr>
          <p:cNvPr id="250" name="slim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3201" y="3708610"/>
            <a:ext cx="6979298" cy="5270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4544249" y="571500"/>
            <a:ext cx="2077047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Slime</a:t>
            </a:r>
          </a:p>
        </p:txBody>
      </p:sp>
      <p:pic>
        <p:nvPicPr>
          <p:cNvPr id="253" name="gak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2044700"/>
            <a:ext cx="5334000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4217518" y="209550"/>
            <a:ext cx="45593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874EF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874EFE"/>
                </a:solidFill>
              </a:rPr>
              <a:t>Directions:</a:t>
            </a:r>
          </a:p>
        </p:txBody>
      </p:sp>
      <p:sp>
        <p:nvSpPr>
          <p:cNvPr id="256" name="Shape 256"/>
          <p:cNvSpPr/>
          <p:nvPr/>
        </p:nvSpPr>
        <p:spPr>
          <a:xfrm>
            <a:off x="292100" y="2597149"/>
            <a:ext cx="1039574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solidFill>
                  <a:srgbClr val="77BB41"/>
                </a:solidFill>
              </a:rPr>
              <a:t>20 mL</a:t>
            </a:r>
            <a:r>
              <a:rPr sz="4000"/>
              <a:t> water + 30 mL glue + 30 mL boric acid = </a:t>
            </a:r>
          </a:p>
        </p:txBody>
      </p:sp>
      <p:sp>
        <p:nvSpPr>
          <p:cNvPr id="257" name="Shape 257"/>
          <p:cNvSpPr/>
          <p:nvPr/>
        </p:nvSpPr>
        <p:spPr>
          <a:xfrm>
            <a:off x="322705" y="4679949"/>
            <a:ext cx="1062900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solidFill>
                  <a:srgbClr val="00C7FC"/>
                </a:solidFill>
              </a:rPr>
              <a:t>25 mL</a:t>
            </a:r>
            <a:r>
              <a:rPr sz="4000"/>
              <a:t> water + 30 mL glue + 30 mL boric acid = </a:t>
            </a:r>
          </a:p>
        </p:txBody>
      </p:sp>
      <p:sp>
        <p:nvSpPr>
          <p:cNvPr id="258" name="Shape 258"/>
          <p:cNvSpPr/>
          <p:nvPr/>
        </p:nvSpPr>
        <p:spPr>
          <a:xfrm>
            <a:off x="216296" y="6762749"/>
            <a:ext cx="1073874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solidFill>
                  <a:srgbClr val="E63B7A"/>
                </a:solidFill>
              </a:rPr>
              <a:t>30 mL</a:t>
            </a:r>
            <a:r>
              <a:rPr sz="4000"/>
              <a:t> water + 30 mL glue + 30 mL boric acid = </a:t>
            </a:r>
          </a:p>
        </p:txBody>
      </p:sp>
      <p:sp>
        <p:nvSpPr>
          <p:cNvPr id="259" name="Shape 259"/>
          <p:cNvSpPr/>
          <p:nvPr/>
        </p:nvSpPr>
        <p:spPr>
          <a:xfrm>
            <a:off x="10558905" y="2559050"/>
            <a:ext cx="167595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7BB4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7BB41"/>
                </a:solidFill>
              </a:rPr>
              <a:t>bouncy</a:t>
            </a:r>
          </a:p>
        </p:txBody>
      </p:sp>
      <p:sp>
        <p:nvSpPr>
          <p:cNvPr id="260" name="Shape 260"/>
          <p:cNvSpPr/>
          <p:nvPr/>
        </p:nvSpPr>
        <p:spPr>
          <a:xfrm>
            <a:off x="10467271" y="4629150"/>
            <a:ext cx="221482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096FF"/>
                </a:solidFill>
              </a:rPr>
              <a:t>stretchier</a:t>
            </a:r>
          </a:p>
        </p:txBody>
      </p:sp>
      <p:sp>
        <p:nvSpPr>
          <p:cNvPr id="261" name="Shape 261"/>
          <p:cNvSpPr/>
          <p:nvPr/>
        </p:nvSpPr>
        <p:spPr>
          <a:xfrm>
            <a:off x="10402044" y="6699250"/>
            <a:ext cx="238646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63B7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E63B7A"/>
                </a:solidFill>
              </a:rPr>
              <a:t>stretchiest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(null)(right)" transition="in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(null)(right)" transition="in">
                                      <p:cBhvr>
                                        <p:cTn id="1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(null)(right)" transition="in">
                                      <p:cBhvr>
                                        <p:cTn id="2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6"/>
      <p:bldP build="whole" bldLvl="1" animBg="1" rev="0" advAuto="0" spid="259" grpId="2"/>
      <p:bldP build="whole" bldLvl="1" animBg="1" rev="0" advAuto="0" spid="256" grpId="1"/>
      <p:bldP build="whole" bldLvl="1" animBg="1" rev="0" advAuto="0" spid="257" grpId="3"/>
      <p:bldP build="whole" bldLvl="1" animBg="1" rev="0" advAuto="0" spid="260" grpId="4"/>
      <p:bldP build="whole" bldLvl="1" animBg="1" rev="0" advAuto="0" spid="258" grpId="5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