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908267" y="720392"/>
            <a:ext cx="5867401" cy="3902087"/>
          </a:xfrm>
          <a:prstGeom prst="rect">
            <a:avLst/>
          </a:prstGeom>
        </p:spPr>
        <p:txBody>
          <a:bodyPr/>
          <a:lstStyle/>
          <a:p>
            <a:pPr>
              <a:defRPr sz="8800"/>
            </a:pPr>
            <a:r>
              <a:t>How to </a:t>
            </a:r>
          </a:p>
          <a:p>
            <a:pPr>
              <a:defRPr sz="8800"/>
            </a:pPr>
            <a:r>
              <a:t>Use a Microscope</a:t>
            </a:r>
          </a:p>
        </p:txBody>
      </p:sp>
      <p:pic>
        <p:nvPicPr>
          <p:cNvPr id="138" name="discoverthis_2177_1520172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5574" y="1164799"/>
            <a:ext cx="3954652" cy="742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Tardigrade under moss leaf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707" y="5085430"/>
            <a:ext cx="4426521" cy="4152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508000" y="5416550"/>
            <a:ext cx="11988800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This drawing shows a collection of cells in different stages of life cycle and reproduction.</a:t>
            </a:r>
          </a:p>
        </p:txBody>
      </p:sp>
      <p:pic>
        <p:nvPicPr>
          <p:cNvPr id="177" name="File-Wilson1900Fig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1679" y="445758"/>
            <a:ext cx="6735642" cy="477268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08000" y="7086600"/>
            <a:ext cx="1198880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 cell has one nucleus (the dark spots), which is the control center of the cell. (Some of these appear to have two nuclei. Can you guess why?)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508000" y="819150"/>
            <a:ext cx="11988800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Here is a very simplified drawing of the parts of a cell:</a:t>
            </a:r>
          </a:p>
        </p:txBody>
      </p:sp>
      <p:pic>
        <p:nvPicPr>
          <p:cNvPr id="181" name="url?sa=i&amp;rct=j&amp;q=&amp;esrc=s&amp;source=images&amp;cd=&amp;docid=eAUGY68XDUHdMM&amp;tbnid=Ih2KGL5kfDVrVM-&amp;ved=0CAUQjRw&amp;url=http%3A%2F%2Fscienceaid.co.uk%2Fbiology%2Fhumans%2Fcells.html&amp;ei=T9cGUYGpBub_ygG54ICQCg&amp;bvm=bv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204" y="3225406"/>
            <a:ext cx="6401592" cy="6401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508000" y="819150"/>
            <a:ext cx="1198880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More detailed drawings show that cells are much more complicated than they appear, with many smaller parts inside:</a:t>
            </a:r>
          </a:p>
        </p:txBody>
      </p:sp>
      <p:pic>
        <p:nvPicPr>
          <p:cNvPr id="184" name="url?sa=i&amp;rct=j&amp;q=&amp;esrc=s&amp;source=images&amp;cd=&amp;docid=lsUuWS05fvTqUM&amp;tbnid=IYEpXI57Hk-Z6M-&amp;ved=0CAUQjRw&amp;url=http%3A%2F%2Fwww.biology4kids.com%2Ffiles%2Fcell_m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1" y="5746227"/>
            <a:ext cx="5767777" cy="3480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3400" y="2870200"/>
            <a:ext cx="7366000" cy="629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508000" y="819150"/>
            <a:ext cx="1198880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The most important thing to know is that the nucleus contains an organism’s DNA, the set of “directions” for making that organism:</a:t>
            </a:r>
          </a:p>
        </p:txBody>
      </p:sp>
      <p:pic>
        <p:nvPicPr>
          <p:cNvPr id="188" name="cell_chrom_d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2624" y="3159118"/>
            <a:ext cx="15626644" cy="603886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3804890" y="3067050"/>
            <a:ext cx="9207501" cy="6261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61042 0.001302" origin="layout" pathEditMode="relative">
                                      <p:cBhvr>
                                        <p:cTn id="6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508000" y="819150"/>
            <a:ext cx="11988800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Here are some actual cells. Can you see the nuclei in these cells?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2705100" y="2552700"/>
            <a:ext cx="7581900" cy="5156200"/>
            <a:chOff x="0" y="0"/>
            <a:chExt cx="7581900" cy="5156200"/>
          </a:xfrm>
        </p:grpSpPr>
        <p:pic>
          <p:nvPicPr>
            <p:cNvPr id="192" name="onion_cell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581900" cy="440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Shape 193"/>
            <p:cNvSpPr/>
            <p:nvPr/>
          </p:nvSpPr>
          <p:spPr>
            <a:xfrm>
              <a:off x="2008534" y="4432300"/>
              <a:ext cx="3567077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Onion skin cells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3509458" y="2552922"/>
            <a:ext cx="5985884" cy="5765578"/>
            <a:chOff x="0" y="0"/>
            <a:chExt cx="5985883" cy="5765577"/>
          </a:xfrm>
        </p:grpSpPr>
        <p:pic>
          <p:nvPicPr>
            <p:cNvPr id="195" name="lrg-1346-cheek_cell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985884" cy="5092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Shape 196"/>
            <p:cNvSpPr/>
            <p:nvPr/>
          </p:nvSpPr>
          <p:spPr>
            <a:xfrm>
              <a:off x="1614904" y="5041677"/>
              <a:ext cx="274561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Cheek Cells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3"/>
      <p:bldP build="whole" bldLvl="1" animBg="1" rev="0" advAuto="0" spid="194" grpId="1"/>
      <p:bldP build="whole" bldLvl="1" animBg="1" rev="0" advAuto="0" spid="19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508000" y="819150"/>
            <a:ext cx="1198880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Since these cells are relatively easy to collect and view, we will try to see them in our microscopes.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6446846" y="3646305"/>
            <a:ext cx="6485802" cy="4410769"/>
            <a:chOff x="0" y="0"/>
            <a:chExt cx="6485800" cy="4410768"/>
          </a:xfrm>
        </p:grpSpPr>
        <p:pic>
          <p:nvPicPr>
            <p:cNvPr id="200" name="onion_cell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485801" cy="3769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Shape 201"/>
            <p:cNvSpPr/>
            <p:nvPr/>
          </p:nvSpPr>
          <p:spPr>
            <a:xfrm>
              <a:off x="1718160" y="3791522"/>
              <a:ext cx="3051384" cy="619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t>Onion skin cells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309058" y="3619722"/>
            <a:ext cx="5985884" cy="5765578"/>
            <a:chOff x="0" y="0"/>
            <a:chExt cx="5985883" cy="5765577"/>
          </a:xfrm>
        </p:grpSpPr>
        <p:pic>
          <p:nvPicPr>
            <p:cNvPr id="203" name="lrg-1346-cheek_cell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985884" cy="5092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Shape 204"/>
            <p:cNvSpPr/>
            <p:nvPr/>
          </p:nvSpPr>
          <p:spPr>
            <a:xfrm>
              <a:off x="1614904" y="5041677"/>
              <a:ext cx="2745619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Cheek Cells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ubTitle" sz="quarter" idx="1"/>
          </p:nvPr>
        </p:nvSpPr>
        <p:spPr>
          <a:xfrm>
            <a:off x="736600" y="4826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Parts of a Microscope</a:t>
            </a:r>
          </a:p>
        </p:txBody>
      </p:sp>
      <p:pic>
        <p:nvPicPr>
          <p:cNvPr id="208" name="discoverthis_2177_1520172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1424" y="1768049"/>
            <a:ext cx="3954652" cy="7424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Group 211"/>
          <p:cNvGrpSpPr/>
          <p:nvPr/>
        </p:nvGrpSpPr>
        <p:grpSpPr>
          <a:xfrm>
            <a:off x="7304831" y="2333128"/>
            <a:ext cx="3376459" cy="933586"/>
            <a:chOff x="0" y="0"/>
            <a:chExt cx="3376457" cy="933584"/>
          </a:xfrm>
        </p:grpSpPr>
        <p:sp>
          <p:nvSpPr>
            <p:cNvPr id="209" name="Shape 209"/>
            <p:cNvSpPr/>
            <p:nvPr/>
          </p:nvSpPr>
          <p:spPr>
            <a:xfrm>
              <a:off x="1180424" y="153257"/>
              <a:ext cx="2196034" cy="780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Eyepiece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0"/>
              <a:ext cx="1216869" cy="54977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-214778" y="2549886"/>
            <a:ext cx="4203701" cy="2780691"/>
            <a:chOff x="0" y="0"/>
            <a:chExt cx="4203700" cy="2780690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4203700" cy="1466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Objective Lenses</a:t>
              </a:r>
            </a:p>
          </p:txBody>
        </p:sp>
        <p:sp>
          <p:nvSpPr>
            <p:cNvPr id="213" name="Shape 213"/>
            <p:cNvSpPr/>
            <p:nvPr/>
          </p:nvSpPr>
          <p:spPr>
            <a:xfrm flipH="1" flipV="1">
              <a:off x="2145326" y="1421392"/>
              <a:ext cx="1955602" cy="135929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331364" y="5572486"/>
            <a:ext cx="3116339" cy="955563"/>
            <a:chOff x="0" y="0"/>
            <a:chExt cx="3116338" cy="955561"/>
          </a:xfrm>
        </p:grpSpPr>
        <p:sp>
          <p:nvSpPr>
            <p:cNvPr id="215" name="Shape 215"/>
            <p:cNvSpPr/>
            <p:nvPr/>
          </p:nvSpPr>
          <p:spPr>
            <a:xfrm>
              <a:off x="-1" y="0"/>
              <a:ext cx="1485817" cy="780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Stage</a:t>
              </a:r>
            </a:p>
          </p:txBody>
        </p:sp>
        <p:sp>
          <p:nvSpPr>
            <p:cNvPr id="216" name="Shape 216"/>
            <p:cNvSpPr/>
            <p:nvPr/>
          </p:nvSpPr>
          <p:spPr>
            <a:xfrm flipH="1" flipV="1">
              <a:off x="1419647" y="495137"/>
              <a:ext cx="1696692" cy="4604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257943" y="7428607"/>
            <a:ext cx="4181343" cy="816507"/>
            <a:chOff x="0" y="0"/>
            <a:chExt cx="4181342" cy="816506"/>
          </a:xfrm>
        </p:grpSpPr>
        <p:sp>
          <p:nvSpPr>
            <p:cNvPr id="218" name="Shape 218"/>
            <p:cNvSpPr/>
            <p:nvPr/>
          </p:nvSpPr>
          <p:spPr>
            <a:xfrm>
              <a:off x="0" y="36179"/>
              <a:ext cx="1327859" cy="780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Light</a:t>
              </a:r>
            </a:p>
          </p:txBody>
        </p:sp>
        <p:sp>
          <p:nvSpPr>
            <p:cNvPr id="219" name="Shape 219"/>
            <p:cNvSpPr/>
            <p:nvPr/>
          </p:nvSpPr>
          <p:spPr>
            <a:xfrm flipH="1">
              <a:off x="1277755" y="0"/>
              <a:ext cx="2903588" cy="47704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6502598" y="8658572"/>
            <a:ext cx="6081137" cy="920042"/>
            <a:chOff x="0" y="0"/>
            <a:chExt cx="6081136" cy="920041"/>
          </a:xfrm>
        </p:grpSpPr>
        <p:sp>
          <p:nvSpPr>
            <p:cNvPr id="221" name="Shape 221"/>
            <p:cNvSpPr/>
            <p:nvPr/>
          </p:nvSpPr>
          <p:spPr>
            <a:xfrm>
              <a:off x="1578810" y="139714"/>
              <a:ext cx="4502327" cy="780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Brightness control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0" y="0"/>
              <a:ext cx="1579613" cy="60017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7013872" y="5369286"/>
            <a:ext cx="4958495" cy="1299455"/>
            <a:chOff x="0" y="0"/>
            <a:chExt cx="4958494" cy="1299453"/>
          </a:xfrm>
        </p:grpSpPr>
        <p:sp>
          <p:nvSpPr>
            <p:cNvPr id="224" name="Shape 224"/>
            <p:cNvSpPr/>
            <p:nvPr/>
          </p:nvSpPr>
          <p:spPr>
            <a:xfrm>
              <a:off x="1526505" y="0"/>
              <a:ext cx="3431990" cy="780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Focusing knob</a:t>
              </a:r>
            </a:p>
          </p:txBody>
        </p:sp>
        <p:sp>
          <p:nvSpPr>
            <p:cNvPr id="225" name="Shape 225"/>
            <p:cNvSpPr/>
            <p:nvPr/>
          </p:nvSpPr>
          <p:spPr>
            <a:xfrm flipV="1">
              <a:off x="0" y="454705"/>
              <a:ext cx="1455391" cy="84474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2"/>
      <p:bldP build="whole" bldLvl="1" animBg="1" rev="0" advAuto="0" spid="220" grpId="5"/>
      <p:bldP build="whole" bldLvl="1" animBg="1" rev="0" advAuto="0" spid="223" grpId="6"/>
      <p:bldP build="whole" bldLvl="1" animBg="1" rev="0" advAuto="0" spid="211" grpId="1"/>
      <p:bldP build="whole" bldLvl="1" animBg="1" rev="0" advAuto="0" spid="226" grpId="3"/>
      <p:bldP build="whole" bldLvl="1" animBg="1" rev="0" advAuto="0" spid="217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discoverthis_2177_1520172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724" y="1666449"/>
            <a:ext cx="3954652" cy="742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5638800" y="82550"/>
            <a:ext cx="735330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buSzPct val="100000"/>
              <a:buAutoNum type="arabicPeriod" startAt="1"/>
              <a:defRPr>
                <a:latin typeface="Chalkboard"/>
                <a:ea typeface="Chalkboard"/>
                <a:cs typeface="Chalkboard"/>
                <a:sym typeface="Chalkboard"/>
              </a:defRPr>
            </a:pPr>
            <a:r>
              <a:t> Turn objective lens until the </a:t>
            </a:r>
            <a:r>
              <a:rPr b="1"/>
              <a:t>smallest</a:t>
            </a:r>
            <a:r>
              <a:t> lens is pointing straight down (4x).</a:t>
            </a:r>
          </a:p>
        </p:txBody>
      </p:sp>
      <p:sp>
        <p:nvSpPr>
          <p:cNvPr id="230" name="Shape 230"/>
          <p:cNvSpPr/>
          <p:nvPr/>
        </p:nvSpPr>
        <p:spPr>
          <a:xfrm>
            <a:off x="5638800" y="2603500"/>
            <a:ext cx="735330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2. Place slide on stage so the object is centered over the hole.</a:t>
            </a:r>
          </a:p>
        </p:txBody>
      </p:sp>
      <p:sp>
        <p:nvSpPr>
          <p:cNvPr id="231" name="Shape 231"/>
          <p:cNvSpPr/>
          <p:nvPr/>
        </p:nvSpPr>
        <p:spPr>
          <a:xfrm>
            <a:off x="5664200" y="5016500"/>
            <a:ext cx="704850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3. Turn the knob to focus.</a:t>
            </a:r>
          </a:p>
        </p:txBody>
      </p:sp>
      <p:sp>
        <p:nvSpPr>
          <p:cNvPr id="232" name="Shape 232"/>
          <p:cNvSpPr/>
          <p:nvPr/>
        </p:nvSpPr>
        <p:spPr>
          <a:xfrm>
            <a:off x="5727700" y="6057900"/>
            <a:ext cx="7264400" cy="352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4. If you find something you want to see closer, center it. Then turn knob to lower the stage, and change to a longer lens.</a:t>
            </a:r>
          </a:p>
        </p:txBody>
      </p:sp>
      <p:sp>
        <p:nvSpPr>
          <p:cNvPr id="233" name="Shape 233"/>
          <p:cNvSpPr/>
          <p:nvPr>
            <p:ph type="subTitle" sz="quarter" idx="1"/>
          </p:nvPr>
        </p:nvSpPr>
        <p:spPr>
          <a:xfrm>
            <a:off x="-151520" y="368738"/>
            <a:ext cx="4314946" cy="1579551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Using a Microscope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31" grpId="3"/>
      <p:bldP build="whole" bldLvl="1" animBg="1" rev="0" advAuto="0" spid="229" grpId="1"/>
      <p:bldP build="whole" bldLvl="1" animBg="1" rev="0" advAuto="0" spid="23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23327" y="264293"/>
            <a:ext cx="1229360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Nobody knows who invented the first microscope. </a:t>
            </a:r>
          </a:p>
        </p:txBody>
      </p:sp>
      <p:pic>
        <p:nvPicPr>
          <p:cNvPr id="142" name="url?sa=i&amp;rct=j&amp;q=&amp;esrc=s&amp;source=images&amp;cd=&amp;docid=d7kz9cyvrAAl4M&amp;tbnid=NAFPqcaKBLi4mM-&amp;ved=0CAUQjRw&amp;url=http%3A%2F%2Fxray.tamu.edu%2Fpracticals%2Fpresentations%2Fsxrd_intro_html5%2Fsxrd_intr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6367" y="2539006"/>
            <a:ext cx="5132066" cy="67610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809733" y="1242243"/>
            <a:ext cx="12293601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Maybe these guys? . .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LeeuwenhoekMicroscop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659553">
            <a:off x="349327" y="2922106"/>
            <a:ext cx="5981546" cy="322358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565806" y="199042"/>
            <a:ext cx="12192001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Actually, the first microscope was invented around 1600.</a:t>
            </a:r>
          </a:p>
        </p:txBody>
      </p:sp>
      <p:pic>
        <p:nvPicPr>
          <p:cNvPr id="147" name="picFirstCompoundMicroscop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181" y="6935824"/>
            <a:ext cx="4107738" cy="2231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url?sa=i&amp;rct=j&amp;q=&amp;esrc=s&amp;source=images&amp;cd=&amp;docid=O4ziUeLlzxr1IM&amp;tbnid=B7zcp_2V_UDazM-&amp;ved=0CAUQjRw&amp;url=http%3A%2F%2Fmicro.magnet.fsu.edu%2Fprimer%2Fmuseum%2Fhook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7744" y="3962181"/>
            <a:ext cx="6372311" cy="4788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65806" y="1783469"/>
            <a:ext cx="12192001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It no longer exists, but here are a few early versions that we know of.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45" grpId="2"/>
      <p:bldP build="whole" bldLvl="1" animBg="1" rev="0" advAuto="0" spid="148" grpId="4"/>
      <p:bldP build="whole" bldLvl="1" animBg="1" rev="0" advAuto="0" spid="14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54000" y="2025650"/>
            <a:ext cx="6040984" cy="420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The original inventor might have been Hans Lippershey, the same eyeglass-maker who is often credited with inventing the telescope.</a:t>
            </a:r>
          </a:p>
        </p:txBody>
      </p:sp>
      <p:pic>
        <p:nvPicPr>
          <p:cNvPr id="152" name="1-hans-lippershey-1570-1619-grang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8122" y="934301"/>
            <a:ext cx="6925556" cy="6856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622300" y="7366000"/>
            <a:ext cx="121920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Or perhaps it was Galileo Galilei, who was known to have made his own microscope around 1609. </a:t>
            </a:r>
          </a:p>
        </p:txBody>
      </p:sp>
      <p:pic>
        <p:nvPicPr>
          <p:cNvPr id="155" name="galile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1100" y="723900"/>
            <a:ext cx="59817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546100" y="933450"/>
            <a:ext cx="12280900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The cell was discovered by Robert Hooke in 1665 using a microscope that looked like this:</a:t>
            </a:r>
          </a:p>
        </p:txBody>
      </p:sp>
      <p:pic>
        <p:nvPicPr>
          <p:cNvPr id="158" name="url?sa=i&amp;rct=j&amp;q=&amp;esrc=s&amp;source=images&amp;cd=&amp;docid=O4ziUeLlzxr1IM&amp;tbnid=B7zcp_2V_UDazM-&amp;ved=0CAUQjRw&amp;url=http%3A%2F%2Fmicro.magnet.fsu.edu%2Fprimer%2Fmuseum%2Fho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5854" y="3128011"/>
            <a:ext cx="7882692" cy="59232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919643" y="2685195"/>
            <a:ext cx="10764357" cy="6808910"/>
            <a:chOff x="0" y="0"/>
            <a:chExt cx="10764356" cy="6808909"/>
          </a:xfrm>
        </p:grpSpPr>
        <p:pic>
          <p:nvPicPr>
            <p:cNvPr id="159" name="Hooke_Microscope-03000276-FIG-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21814" cy="68089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Shape 160"/>
            <p:cNvSpPr/>
            <p:nvPr/>
          </p:nvSpPr>
          <p:spPr>
            <a:xfrm>
              <a:off x="4985856" y="1963004"/>
              <a:ext cx="5778501" cy="2151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>
                  <a:latin typeface="Chalkboard"/>
                  <a:ea typeface="Chalkboard"/>
                  <a:cs typeface="Chalkboard"/>
                  <a:sym typeface="Chalkboard"/>
                </a:defRPr>
              </a:lvl1pPr>
            </a:lstStyle>
            <a:p>
              <a:pPr/>
              <a:r>
                <a:t>Hooke’s actual microscope, which is in a museum today.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5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8" grpId="2"/>
      <p:bldP build="whole" bldLvl="1" animBg="1" rev="0" advAuto="0" spid="16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520700" y="615950"/>
            <a:ext cx="5295900" cy="4895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Hooke made many discoveries with his new invention. Here is a drawing he made of the first “cells” seen under a microscope. </a:t>
            </a:r>
          </a:p>
        </p:txBody>
      </p:sp>
      <p:pic>
        <p:nvPicPr>
          <p:cNvPr id="164" name="RobertHookeMicrographia16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161" y="1039833"/>
            <a:ext cx="6147478" cy="819463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520700" y="5803900"/>
            <a:ext cx="5295900" cy="352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This is a slice from a piece of cork, which is a kind of bark from the cork oak tree.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622300" y="2927350"/>
            <a:ext cx="5295900" cy="352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>
                <a:latin typeface="Chalkboard"/>
                <a:ea typeface="Chalkboard"/>
                <a:cs typeface="Chalkboard"/>
                <a:sym typeface="Chalkboard"/>
              </a:defRPr>
            </a:pPr>
            <a:r>
              <a:t>Hooke named the little spaces “cells” from the Latin word </a:t>
            </a:r>
            <a:r>
              <a:rPr>
                <a:solidFill>
                  <a:srgbClr val="FF4013"/>
                </a:solidFill>
              </a:rPr>
              <a:t>cella</a:t>
            </a:r>
            <a:r>
              <a:t>, which means “little rooms”.</a:t>
            </a:r>
          </a:p>
        </p:txBody>
      </p:sp>
      <p:pic>
        <p:nvPicPr>
          <p:cNvPr id="168" name="RobertHookeMicrographia16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161" y="1039833"/>
            <a:ext cx="6147478" cy="8194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77800" y="1746250"/>
            <a:ext cx="1236980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1. All living things are made of one or more cells. </a:t>
            </a:r>
          </a:p>
        </p:txBody>
      </p:sp>
      <p:sp>
        <p:nvSpPr>
          <p:cNvPr id="171" name="Shape 171"/>
          <p:cNvSpPr/>
          <p:nvPr/>
        </p:nvSpPr>
        <p:spPr>
          <a:xfrm>
            <a:off x="2555267" y="304512"/>
            <a:ext cx="6486811" cy="125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0061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What is a Cell?</a:t>
            </a:r>
          </a:p>
        </p:txBody>
      </p:sp>
      <p:sp>
        <p:nvSpPr>
          <p:cNvPr id="172" name="Shape 172"/>
          <p:cNvSpPr/>
          <p:nvPr/>
        </p:nvSpPr>
        <p:spPr>
          <a:xfrm>
            <a:off x="139700" y="2717800"/>
            <a:ext cx="1291590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2. Cells are the building blocks of all living things. </a:t>
            </a:r>
          </a:p>
        </p:txBody>
      </p:sp>
      <p:sp>
        <p:nvSpPr>
          <p:cNvPr id="173" name="Shape 173"/>
          <p:cNvSpPr/>
          <p:nvPr/>
        </p:nvSpPr>
        <p:spPr>
          <a:xfrm>
            <a:off x="165100" y="3784600"/>
            <a:ext cx="1198880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3. All cells are produced by other cells. </a:t>
            </a:r>
          </a:p>
        </p:txBody>
      </p:sp>
      <p:sp>
        <p:nvSpPr>
          <p:cNvPr id="174" name="Shape 174"/>
          <p:cNvSpPr/>
          <p:nvPr/>
        </p:nvSpPr>
        <p:spPr>
          <a:xfrm>
            <a:off x="495300" y="5346700"/>
            <a:ext cx="11734800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solidFill>
                  <a:srgbClr val="0061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Together, these three statements make up the “Cell Theory”, which has been a basic concept of Biology since the middle 1800’s.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4"/>
      <p:bldP build="whole" bldLvl="1" animBg="1" rev="0" advAuto="0" spid="173" grpId="3"/>
      <p:bldP build="whole" bldLvl="1" animBg="1" rev="0" advAuto="0" spid="172" grpId="2"/>
      <p:bldP build="whole" bldLvl="1" animBg="1" rev="0" advAuto="0" spid="170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