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Lst>
  <p:sldSz cx="13004800" cy="9753600"/>
  <p:notesSz cx="6858000" cy="9144000"/>
  <p:defaultTextStyle>
    <a:lvl1pPr algn="ctr" defTabSz="584200">
      <a:defRPr sz="4200">
        <a:latin typeface="+mn-lt"/>
        <a:ea typeface="+mn-ea"/>
        <a:cs typeface="+mn-cs"/>
        <a:sym typeface="Gill Sans"/>
      </a:defRPr>
    </a:lvl1pPr>
    <a:lvl2pPr indent="342900" algn="ctr" defTabSz="584200">
      <a:defRPr sz="4200">
        <a:latin typeface="+mn-lt"/>
        <a:ea typeface="+mn-ea"/>
        <a:cs typeface="+mn-cs"/>
        <a:sym typeface="Gill Sans"/>
      </a:defRPr>
    </a:lvl2pPr>
    <a:lvl3pPr indent="685800" algn="ctr" defTabSz="584200">
      <a:defRPr sz="4200">
        <a:latin typeface="+mn-lt"/>
        <a:ea typeface="+mn-ea"/>
        <a:cs typeface="+mn-cs"/>
        <a:sym typeface="Gill Sans"/>
      </a:defRPr>
    </a:lvl3pPr>
    <a:lvl4pPr indent="1028700" algn="ctr" defTabSz="584200">
      <a:defRPr sz="4200">
        <a:latin typeface="+mn-lt"/>
        <a:ea typeface="+mn-ea"/>
        <a:cs typeface="+mn-cs"/>
        <a:sym typeface="Gill Sans"/>
      </a:defRPr>
    </a:lvl4pPr>
    <a:lvl5pPr indent="1371600" algn="ctr" defTabSz="584200">
      <a:defRPr sz="4200">
        <a:latin typeface="+mn-lt"/>
        <a:ea typeface="+mn-ea"/>
        <a:cs typeface="+mn-cs"/>
        <a:sym typeface="Gill Sans"/>
      </a:defRPr>
    </a:lvl5pPr>
    <a:lvl6pPr indent="1714500" algn="ctr" defTabSz="584200">
      <a:defRPr sz="4200">
        <a:latin typeface="+mn-lt"/>
        <a:ea typeface="+mn-ea"/>
        <a:cs typeface="+mn-cs"/>
        <a:sym typeface="Gill Sans"/>
      </a:defRPr>
    </a:lvl6pPr>
    <a:lvl7pPr indent="2057400" algn="ctr" defTabSz="584200">
      <a:defRPr sz="4200">
        <a:latin typeface="+mn-lt"/>
        <a:ea typeface="+mn-ea"/>
        <a:cs typeface="+mn-cs"/>
        <a:sym typeface="Gill Sans"/>
      </a:defRPr>
    </a:lvl7pPr>
    <a:lvl8pPr indent="2400300" algn="ctr" defTabSz="584200">
      <a:defRPr sz="4200">
        <a:latin typeface="+mn-lt"/>
        <a:ea typeface="+mn-ea"/>
        <a:cs typeface="+mn-cs"/>
        <a:sym typeface="Gill Sans"/>
      </a:defRPr>
    </a:lvl8pPr>
    <a:lvl9pPr indent="2743200" algn="ctr" defTabSz="584200">
      <a:defRPr sz="4200">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39"/>
          <p:cNvSpPr/>
          <p:nvPr>
            <p:ph type="sldImg"/>
          </p:nvPr>
        </p:nvSpPr>
        <p:spPr>
          <a:xfrm>
            <a:off x="1143000" y="685800"/>
            <a:ext cx="4572000" cy="3429000"/>
          </a:xfrm>
          <a:prstGeom prst="rect">
            <a:avLst/>
          </a:prstGeom>
        </p:spPr>
        <p:txBody>
          <a:bodyPr/>
          <a:lstStyle/>
          <a:p>
            <a:pPr lvl="0"/>
          </a:p>
        </p:txBody>
      </p:sp>
      <p:sp>
        <p:nvSpPr>
          <p:cNvPr id="40" name="Shape 4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584200">
      <a:defRPr sz="2200">
        <a:latin typeface="Lucida Grande"/>
        <a:ea typeface="Lucida Grande"/>
        <a:cs typeface="Lucida Grande"/>
        <a:sym typeface="Lucida Grande"/>
      </a:defRPr>
    </a:lvl1pPr>
    <a:lvl2pPr indent="228600" defTabSz="584200">
      <a:defRPr sz="2200">
        <a:latin typeface="Lucida Grande"/>
        <a:ea typeface="Lucida Grande"/>
        <a:cs typeface="Lucida Grande"/>
        <a:sym typeface="Lucida Grande"/>
      </a:defRPr>
    </a:lvl2pPr>
    <a:lvl3pPr indent="457200" defTabSz="584200">
      <a:defRPr sz="2200">
        <a:latin typeface="Lucida Grande"/>
        <a:ea typeface="Lucida Grande"/>
        <a:cs typeface="Lucida Grande"/>
        <a:sym typeface="Lucida Grande"/>
      </a:defRPr>
    </a:lvl3pPr>
    <a:lvl4pPr indent="685800" defTabSz="584200">
      <a:defRPr sz="2200">
        <a:latin typeface="Lucida Grande"/>
        <a:ea typeface="Lucida Grande"/>
        <a:cs typeface="Lucida Grande"/>
        <a:sym typeface="Lucida Grande"/>
      </a:defRPr>
    </a:lvl4pPr>
    <a:lvl5pPr indent="914400" defTabSz="584200">
      <a:defRPr sz="2200">
        <a:latin typeface="Lucida Grande"/>
        <a:ea typeface="Lucida Grande"/>
        <a:cs typeface="Lucida Grande"/>
        <a:sym typeface="Lucida Grande"/>
      </a:defRPr>
    </a:lvl5pPr>
    <a:lvl6pPr indent="1143000" defTabSz="584200">
      <a:defRPr sz="2200">
        <a:latin typeface="Lucida Grande"/>
        <a:ea typeface="Lucida Grande"/>
        <a:cs typeface="Lucida Grande"/>
        <a:sym typeface="Lucida Grande"/>
      </a:defRPr>
    </a:lvl6pPr>
    <a:lvl7pPr indent="1371600" defTabSz="584200">
      <a:defRPr sz="2200">
        <a:latin typeface="Lucida Grande"/>
        <a:ea typeface="Lucida Grande"/>
        <a:cs typeface="Lucida Grande"/>
        <a:sym typeface="Lucida Grande"/>
      </a:defRPr>
    </a:lvl7pPr>
    <a:lvl8pPr indent="1600200" defTabSz="584200">
      <a:defRPr sz="2200">
        <a:latin typeface="Lucida Grande"/>
        <a:ea typeface="Lucida Grande"/>
        <a:cs typeface="Lucida Grande"/>
        <a:sym typeface="Lucida Grande"/>
      </a:defRPr>
    </a:lvl8pPr>
    <a:lvl9pPr indent="1828800" defTabSz="58420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lIns="0" tIns="0" rIns="0" bIns="0" anchor="b"/>
          <a:lstStyle/>
          <a:p>
            <a:pPr lvl="0">
              <a:defRPr sz="1800"/>
            </a:pPr>
            <a:r>
              <a:rPr sz="8400"/>
              <a:t>Title Text</a:t>
            </a:r>
          </a:p>
        </p:txBody>
      </p:sp>
      <p:sp>
        <p:nvSpPr>
          <p:cNvPr id="6" name="Shape 6"/>
          <p:cNvSpPr/>
          <p:nvPr>
            <p:ph type="body" idx="1"/>
          </p:nvPr>
        </p:nvSpPr>
        <p:spPr>
          <a:xfrm>
            <a:off x="1270000" y="5029200"/>
            <a:ext cx="10464800" cy="1130300"/>
          </a:xfrm>
          <a:prstGeom prst="rect">
            <a:avLst/>
          </a:prstGeom>
        </p:spPr>
        <p:txBody>
          <a:bodyPr lIns="0" tIns="0" rIns="0" bIns="0"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25" name="Shape 25"/>
          <p:cNvSpPr/>
          <p:nvPr>
            <p:ph type="title"/>
          </p:nvPr>
        </p:nvSpPr>
        <p:spPr>
          <a:xfrm>
            <a:off x="635000" y="1409700"/>
            <a:ext cx="5867400" cy="3302000"/>
          </a:xfrm>
          <a:prstGeom prst="rect">
            <a:avLst/>
          </a:prstGeom>
        </p:spPr>
        <p:txBody>
          <a:bodyPr lIns="0" tIns="0" rIns="0" bIns="0" anchor="b"/>
          <a:lstStyle>
            <a:lvl1pPr>
              <a:defRPr sz="7000"/>
            </a:lvl1pPr>
          </a:lstStyle>
          <a:p>
            <a:pPr lvl="0">
              <a:defRPr sz="1800"/>
            </a:pPr>
            <a:r>
              <a:rPr sz="7000"/>
              <a:t>Title Text</a:t>
            </a:r>
          </a:p>
        </p:txBody>
      </p:sp>
      <p:sp>
        <p:nvSpPr>
          <p:cNvPr id="26" name="Shape 26"/>
          <p:cNvSpPr/>
          <p:nvPr>
            <p:ph type="body" idx="1"/>
          </p:nvPr>
        </p:nvSpPr>
        <p:spPr>
          <a:xfrm>
            <a:off x="635000" y="4787900"/>
            <a:ext cx="5867400" cy="3302000"/>
          </a:xfrm>
          <a:prstGeom prst="rect">
            <a:avLst/>
          </a:prstGeom>
        </p:spPr>
        <p:txBody>
          <a:bodyPr lIns="0" tIns="0" rIns="0" bIns="0"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lvl="0">
              <a:defRPr sz="1800"/>
            </a:pPr>
            <a:r>
              <a:rPr sz="3400"/>
              <a:t>Body Level One</a:t>
            </a:r>
            <a:endParaRPr sz="3400"/>
          </a:p>
          <a:p>
            <a:pPr lvl="1">
              <a:defRPr sz="1800"/>
            </a:pPr>
            <a:r>
              <a:rPr sz="3400"/>
              <a:t>Body Level Two</a:t>
            </a:r>
            <a:endParaRPr sz="3400"/>
          </a:p>
          <a:p>
            <a:pPr lvl="2">
              <a:defRPr sz="1800"/>
            </a:pPr>
            <a:r>
              <a:rPr sz="3400"/>
              <a:t>Body Level Three</a:t>
            </a:r>
            <a:endParaRPr sz="3400"/>
          </a:p>
          <a:p>
            <a:pPr lvl="3">
              <a:defRPr sz="1800"/>
            </a:pPr>
            <a:r>
              <a:rPr sz="3400"/>
              <a:t>Body Level Four</a:t>
            </a:r>
            <a:endParaRPr sz="3400"/>
          </a:p>
          <a:p>
            <a:pPr lvl="4">
              <a:defRPr sz="1800"/>
            </a:pPr>
            <a:r>
              <a:rPr sz="3400"/>
              <a:t>Body Level Five</a:t>
            </a: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Reflection">
    <p:spTree>
      <p:nvGrpSpPr>
        <p:cNvPr id="1" name=""/>
        <p:cNvGrpSpPr/>
        <p:nvPr/>
      </p:nvGrpSpPr>
      <p:grpSpPr>
        <a:xfrm>
          <a:off x="0" y="0"/>
          <a:ext cx="0" cy="0"/>
          <a:chOff x="0" y="0"/>
          <a:chExt cx="0" cy="0"/>
        </a:xfrm>
      </p:grpSpPr>
      <p:sp>
        <p:nvSpPr>
          <p:cNvPr id="28" name="Shape 28"/>
          <p:cNvSpPr/>
          <p:nvPr>
            <p:ph type="title"/>
          </p:nvPr>
        </p:nvSpPr>
        <p:spPr>
          <a:xfrm>
            <a:off x="635000" y="1409700"/>
            <a:ext cx="5867400" cy="3302000"/>
          </a:xfrm>
          <a:prstGeom prst="rect">
            <a:avLst/>
          </a:prstGeom>
        </p:spPr>
        <p:txBody>
          <a:bodyPr lIns="0" tIns="0" rIns="0" bIns="0" anchor="b"/>
          <a:lstStyle>
            <a:lvl1pPr>
              <a:defRPr sz="7000"/>
            </a:lvl1pPr>
          </a:lstStyle>
          <a:p>
            <a:pPr lvl="0">
              <a:defRPr sz="1800"/>
            </a:pPr>
            <a:r>
              <a:rPr sz="7000"/>
              <a:t>Title Text</a:t>
            </a:r>
          </a:p>
        </p:txBody>
      </p:sp>
      <p:sp>
        <p:nvSpPr>
          <p:cNvPr id="29" name="Shape 29"/>
          <p:cNvSpPr/>
          <p:nvPr>
            <p:ph type="body" idx="1"/>
          </p:nvPr>
        </p:nvSpPr>
        <p:spPr>
          <a:xfrm>
            <a:off x="635000" y="4787900"/>
            <a:ext cx="5867400" cy="3302000"/>
          </a:xfrm>
          <a:prstGeom prst="rect">
            <a:avLst/>
          </a:prstGeom>
        </p:spPr>
        <p:txBody>
          <a:bodyPr lIns="0" tIns="0" rIns="0" bIns="0"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lvl="0">
              <a:defRPr sz="1800"/>
            </a:pPr>
            <a:r>
              <a:rPr sz="3400"/>
              <a:t>Body Level One</a:t>
            </a:r>
            <a:endParaRPr sz="3400"/>
          </a:p>
          <a:p>
            <a:pPr lvl="1">
              <a:defRPr sz="1800"/>
            </a:pPr>
            <a:r>
              <a:rPr sz="3400"/>
              <a:t>Body Level Two</a:t>
            </a:r>
            <a:endParaRPr sz="3400"/>
          </a:p>
          <a:p>
            <a:pPr lvl="2">
              <a:defRPr sz="1800"/>
            </a:pPr>
            <a:r>
              <a:rPr sz="3400"/>
              <a:t>Body Level Three</a:t>
            </a:r>
            <a:endParaRPr sz="3400"/>
          </a:p>
          <a:p>
            <a:pPr lvl="3">
              <a:defRPr sz="1800"/>
            </a:pPr>
            <a:r>
              <a:rPr sz="3400"/>
              <a:t>Body Level Four</a:t>
            </a:r>
            <a:endParaRPr sz="3400"/>
          </a:p>
          <a:p>
            <a:pPr lvl="4">
              <a:defRPr sz="1800"/>
            </a:pPr>
            <a:r>
              <a:rPr sz="3400"/>
              <a:t>Body Level Five</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31" name="Shape 31"/>
          <p:cNvSpPr/>
          <p:nvPr>
            <p:ph type="title"/>
          </p:nvPr>
        </p:nvSpPr>
        <p:spPr>
          <a:prstGeom prst="rect">
            <a:avLst/>
          </a:prstGeom>
        </p:spPr>
        <p:txBody>
          <a:bodyPr/>
          <a:lstStyle/>
          <a:p>
            <a:pPr lvl="0">
              <a:defRPr sz="1800"/>
            </a:pPr>
            <a:r>
              <a:rPr sz="8400"/>
              <a:t>Title Text</a:t>
            </a:r>
          </a:p>
        </p:txBody>
      </p:sp>
      <p:sp>
        <p:nvSpPr>
          <p:cNvPr id="32" name="Shape 32"/>
          <p:cNvSpPr/>
          <p:nvPr>
            <p:ph type="body"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Left">
    <p:spTree>
      <p:nvGrpSpPr>
        <p:cNvPr id="1" name=""/>
        <p:cNvGrpSpPr/>
        <p:nvPr/>
      </p:nvGrpSpPr>
      <p:grpSpPr>
        <a:xfrm>
          <a:off x="0" y="0"/>
          <a:ext cx="0" cy="0"/>
          <a:chOff x="0" y="0"/>
          <a:chExt cx="0" cy="0"/>
        </a:xfrm>
      </p:grpSpPr>
      <p:sp>
        <p:nvSpPr>
          <p:cNvPr id="34" name="Shape 34"/>
          <p:cNvSpPr/>
          <p:nvPr>
            <p:ph type="title"/>
          </p:nvPr>
        </p:nvSpPr>
        <p:spPr>
          <a:prstGeom prst="rect">
            <a:avLst/>
          </a:prstGeom>
        </p:spPr>
        <p:txBody>
          <a:bodyPr/>
          <a:lstStyle/>
          <a:p>
            <a:pPr lvl="0">
              <a:defRPr sz="1800"/>
            </a:pPr>
            <a:r>
              <a:rPr sz="8400"/>
              <a:t>Title Text</a:t>
            </a:r>
          </a:p>
        </p:txBody>
      </p:sp>
      <p:sp>
        <p:nvSpPr>
          <p:cNvPr id="35" name="Shape 35"/>
          <p:cNvSpPr/>
          <p:nvPr>
            <p:ph type="body"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Right">
    <p:spTree>
      <p:nvGrpSpPr>
        <p:cNvPr id="1" name=""/>
        <p:cNvGrpSpPr/>
        <p:nvPr/>
      </p:nvGrpSpPr>
      <p:grpSpPr>
        <a:xfrm>
          <a:off x="0" y="0"/>
          <a:ext cx="0" cy="0"/>
          <a:chOff x="0" y="0"/>
          <a:chExt cx="0" cy="0"/>
        </a:xfrm>
      </p:grpSpPr>
      <p:sp>
        <p:nvSpPr>
          <p:cNvPr id="37" name="Shape 37"/>
          <p:cNvSpPr/>
          <p:nvPr>
            <p:ph type="title"/>
          </p:nvPr>
        </p:nvSpPr>
        <p:spPr>
          <a:prstGeom prst="rect">
            <a:avLst/>
          </a:prstGeom>
        </p:spPr>
        <p:txBody>
          <a:bodyPr/>
          <a:lstStyle/>
          <a:p>
            <a:pPr lvl="0">
              <a:defRPr sz="1800"/>
            </a:pPr>
            <a:r>
              <a:rPr sz="8400"/>
              <a:t>Title Text</a:t>
            </a:r>
          </a:p>
        </p:txBody>
      </p:sp>
      <p:sp>
        <p:nvSpPr>
          <p:cNvPr id="38" name="Shape 38"/>
          <p:cNvSpPr/>
          <p:nvPr>
            <p:ph type="body" idx="1"/>
          </p:nvPr>
        </p:nvSpPr>
        <p:spPr>
          <a:xfrm>
            <a:off x="7772400" y="2768600"/>
            <a:ext cx="3962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8" name="Shape 8"/>
          <p:cNvSpPr/>
          <p:nvPr>
            <p:ph type="title"/>
          </p:nvPr>
        </p:nvSpPr>
        <p:spPr>
          <a:prstGeom prst="rect">
            <a:avLst/>
          </a:prstGeom>
        </p:spPr>
        <p:txBody>
          <a:bodyPr/>
          <a:lstStyle/>
          <a:p>
            <a:pPr lvl="0">
              <a:defRPr sz="1800"/>
            </a:pPr>
            <a:r>
              <a:rPr sz="8400"/>
              <a:t>Title Text</a:t>
            </a:r>
          </a:p>
        </p:txBody>
      </p:sp>
      <p:sp>
        <p:nvSpPr>
          <p:cNvPr id="9" name="Shape 9"/>
          <p:cNvSpPr/>
          <p:nvPr>
            <p:ph type="body" idx="1"/>
          </p:nvPr>
        </p:nvSpPr>
        <p:spPr>
          <a:prstGeom prst="rect">
            <a:avLst/>
          </a:prstGeom>
        </p:spPr>
        <p:txBody>
          <a:bodyPr/>
          <a:lstStyle/>
          <a:p>
            <a:pPr lvl="0">
              <a:defRPr sz="1800"/>
            </a:pPr>
            <a:r>
              <a:rPr sz="4200"/>
              <a:t>Body Level One</a:t>
            </a:r>
            <a:endParaRPr sz="4200"/>
          </a:p>
          <a:p>
            <a:pPr lvl="1">
              <a:defRPr sz="1800"/>
            </a:pPr>
            <a:r>
              <a:rPr sz="4200"/>
              <a:t>Body Level Two</a:t>
            </a:r>
            <a:endParaRPr sz="4200"/>
          </a:p>
          <a:p>
            <a:pPr lvl="2">
              <a:defRPr sz="1800"/>
            </a:pPr>
            <a:r>
              <a:rPr sz="4200"/>
              <a:t>Body Level Three</a:t>
            </a:r>
            <a:endParaRPr sz="4200"/>
          </a:p>
          <a:p>
            <a:pPr lvl="3">
              <a:defRPr sz="1800"/>
            </a:pPr>
            <a:r>
              <a:rPr sz="4200"/>
              <a:t>Body Level Four</a:t>
            </a:r>
            <a:endParaRPr sz="4200"/>
          </a:p>
          <a:p>
            <a:pPr lvl="4">
              <a:defRPr sz="1800"/>
            </a:pPr>
            <a:r>
              <a:rPr sz="4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2 Column">
    <p:spTree>
      <p:nvGrpSpPr>
        <p:cNvPr id="1" name=""/>
        <p:cNvGrpSpPr/>
        <p:nvPr/>
      </p:nvGrpSpPr>
      <p:grpSpPr>
        <a:xfrm>
          <a:off x="0" y="0"/>
          <a:ext cx="0" cy="0"/>
          <a:chOff x="0" y="0"/>
          <a:chExt cx="0" cy="0"/>
        </a:xfrm>
      </p:grpSpPr>
      <p:sp>
        <p:nvSpPr>
          <p:cNvPr id="11" name="Shape 11"/>
          <p:cNvSpPr/>
          <p:nvPr>
            <p:ph type="title"/>
          </p:nvPr>
        </p:nvSpPr>
        <p:spPr>
          <a:prstGeom prst="rect">
            <a:avLst/>
          </a:prstGeom>
        </p:spPr>
        <p:txBody>
          <a:bodyPr/>
          <a:lstStyle/>
          <a:p>
            <a:pPr lvl="0">
              <a:defRPr sz="1800"/>
            </a:pPr>
            <a:r>
              <a:rPr sz="8400"/>
              <a:t>Title Text</a:t>
            </a:r>
          </a:p>
        </p:txBody>
      </p:sp>
      <p:sp>
        <p:nvSpPr>
          <p:cNvPr id="12" name="Shape 12"/>
          <p:cNvSpPr/>
          <p:nvPr>
            <p:ph type="body" idx="1"/>
          </p:nvPr>
        </p:nvSpPr>
        <p:spPr>
          <a:prstGeom prst="rect">
            <a:avLst/>
          </a:prstGeom>
        </p:spPr>
        <p:txBody>
          <a:bodyPr lIns="0" tIns="0" rIns="0" bIns="0" numCol="2" spcCol="523240" anchor="t"/>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14" name="Shape 14"/>
          <p:cNvSpPr/>
          <p:nvPr>
            <p:ph type="body" idx="1"/>
          </p:nvPr>
        </p:nvSpPr>
        <p:spPr>
          <a:xfrm>
            <a:off x="1270000" y="1270000"/>
            <a:ext cx="10464800" cy="7213600"/>
          </a:xfrm>
          <a:prstGeom prst="rect">
            <a:avLst/>
          </a:prstGeom>
        </p:spPr>
        <p:txBody>
          <a:bodyPr/>
          <a:lstStyle>
            <a:lvl1pPr>
              <a:spcBef>
                <a:spcPts val="4800"/>
              </a:spcBef>
            </a:lvl1pPr>
            <a:lvl2pPr>
              <a:spcBef>
                <a:spcPts val="4800"/>
              </a:spcBef>
            </a:lvl2pPr>
            <a:lvl3pPr>
              <a:spcBef>
                <a:spcPts val="4800"/>
              </a:spcBef>
            </a:lvl3pPr>
            <a:lvl4pPr>
              <a:spcBef>
                <a:spcPts val="4800"/>
              </a:spcBef>
            </a:lvl4pPr>
            <a:lvl5pPr>
              <a:spcBef>
                <a:spcPts val="4800"/>
              </a:spcBef>
            </a:lvl5pPr>
          </a:lstStyle>
          <a:p>
            <a:pPr lvl="0">
              <a:defRPr sz="1800"/>
            </a:pPr>
            <a:r>
              <a:rPr sz="4200"/>
              <a:t>Body Level One</a:t>
            </a:r>
            <a:endParaRPr sz="4200"/>
          </a:p>
          <a:p>
            <a:pPr lvl="1">
              <a:defRPr sz="1800"/>
            </a:pPr>
            <a:r>
              <a:rPr sz="4200"/>
              <a:t>Body Level Two</a:t>
            </a:r>
            <a:endParaRPr sz="4200"/>
          </a:p>
          <a:p>
            <a:pPr lvl="2">
              <a:defRPr sz="1800"/>
            </a:pPr>
            <a:r>
              <a:rPr sz="4200"/>
              <a:t>Body Level Three</a:t>
            </a:r>
            <a:endParaRPr sz="4200"/>
          </a:p>
          <a:p>
            <a:pPr lvl="3">
              <a:defRPr sz="1800"/>
            </a:pPr>
            <a:r>
              <a:rPr sz="4200"/>
              <a:t>Body Level Four</a:t>
            </a:r>
            <a:endParaRPr sz="4200"/>
          </a:p>
          <a:p>
            <a:pPr lvl="4">
              <a:defRPr sz="1800"/>
            </a:pPr>
            <a:r>
              <a:rPr sz="42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7" name="Shape 17"/>
          <p:cNvSpPr/>
          <p:nvPr>
            <p:ph type="title"/>
          </p:nvPr>
        </p:nvSpPr>
        <p:spPr>
          <a:prstGeom prst="rect">
            <a:avLst/>
          </a:prstGeom>
        </p:spPr>
        <p:txBody>
          <a:bodyPr/>
          <a:lstStyle/>
          <a:p>
            <a:pPr lvl="0">
              <a:defRPr sz="1800"/>
            </a:pPr>
            <a:r>
              <a:rPr sz="8400"/>
              <a:t>Title Text</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9" name="Shape 19"/>
          <p:cNvSpPr/>
          <p:nvPr>
            <p:ph type="title"/>
          </p:nvPr>
        </p:nvSpPr>
        <p:spPr>
          <a:xfrm>
            <a:off x="1270000" y="2971800"/>
            <a:ext cx="10464800" cy="3810000"/>
          </a:xfrm>
          <a:prstGeom prst="rect">
            <a:avLst/>
          </a:prstGeom>
        </p:spPr>
        <p:txBody>
          <a:bodyPr/>
          <a:lstStyle/>
          <a:p>
            <a:pPr lvl="0">
              <a:defRPr sz="1800"/>
            </a:pPr>
            <a:r>
              <a:rPr sz="8400"/>
              <a:t>Title Text</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Shape 21"/>
          <p:cNvSpPr/>
          <p:nvPr>
            <p:ph type="title"/>
          </p:nvPr>
        </p:nvSpPr>
        <p:spPr>
          <a:xfrm>
            <a:off x="1270000" y="7366000"/>
            <a:ext cx="10464800" cy="1701800"/>
          </a:xfrm>
          <a:prstGeom prst="rect">
            <a:avLst/>
          </a:prstGeom>
        </p:spPr>
        <p:txBody>
          <a:bodyPr/>
          <a:lstStyle/>
          <a:p>
            <a:pPr lvl="0">
              <a:defRPr sz="1800"/>
            </a:pPr>
            <a:r>
              <a:rPr sz="8400"/>
              <a:t>Title Text</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Reflection">
    <p:spTree>
      <p:nvGrpSpPr>
        <p:cNvPr id="1" name=""/>
        <p:cNvGrpSpPr/>
        <p:nvPr/>
      </p:nvGrpSpPr>
      <p:grpSpPr>
        <a:xfrm>
          <a:off x="0" y="0"/>
          <a:ext cx="0" cy="0"/>
          <a:chOff x="0" y="0"/>
          <a:chExt cx="0" cy="0"/>
        </a:xfrm>
      </p:grpSpPr>
      <p:sp>
        <p:nvSpPr>
          <p:cNvPr id="23" name="Shape 23"/>
          <p:cNvSpPr/>
          <p:nvPr>
            <p:ph type="title"/>
          </p:nvPr>
        </p:nvSpPr>
        <p:spPr>
          <a:xfrm>
            <a:off x="1270000" y="7366000"/>
            <a:ext cx="10464800" cy="1701800"/>
          </a:xfrm>
          <a:prstGeom prst="rect">
            <a:avLst/>
          </a:prstGeom>
        </p:spPr>
        <p:txBody>
          <a:bodyPr/>
          <a:lstStyle/>
          <a:p>
            <a:pPr lvl="0">
              <a:defRPr sz="1800"/>
            </a:pPr>
            <a:r>
              <a:rPr sz="8400"/>
              <a:t>Title Text</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270000" y="254000"/>
            <a:ext cx="104648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lvl="0">
              <a:defRPr sz="1800"/>
            </a:pPr>
            <a:r>
              <a:rPr sz="8400"/>
              <a:t>Title Text</a:t>
            </a:r>
          </a:p>
        </p:txBody>
      </p:sp>
      <p:sp>
        <p:nvSpPr>
          <p:cNvPr id="3" name="Shape 3"/>
          <p:cNvSpPr/>
          <p:nvPr>
            <p:ph type="body" idx="1"/>
          </p:nvPr>
        </p:nvSpPr>
        <p:spPr>
          <a:xfrm>
            <a:off x="1270000" y="2768600"/>
            <a:ext cx="10464800" cy="571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lvl="0">
              <a:defRPr sz="1800"/>
            </a:pPr>
            <a:r>
              <a:rPr sz="4200"/>
              <a:t>Body Level One</a:t>
            </a:r>
            <a:endParaRPr sz="4200"/>
          </a:p>
          <a:p>
            <a:pPr lvl="1">
              <a:defRPr sz="1800"/>
            </a:pPr>
            <a:r>
              <a:rPr sz="4200"/>
              <a:t>Body Level Two</a:t>
            </a:r>
            <a:endParaRPr sz="4200"/>
          </a:p>
          <a:p>
            <a:pPr lvl="2">
              <a:defRPr sz="1800"/>
            </a:pPr>
            <a:r>
              <a:rPr sz="4200"/>
              <a:t>Body Level Three</a:t>
            </a:r>
            <a:endParaRPr sz="4200"/>
          </a:p>
          <a:p>
            <a:pPr lvl="3">
              <a:defRPr sz="1800"/>
            </a:pPr>
            <a:r>
              <a:rPr sz="4200"/>
              <a:t>Body Level Four</a:t>
            </a:r>
            <a:endParaRPr sz="4200"/>
          </a:p>
          <a:p>
            <a:pPr lvl="4">
              <a:defRPr sz="1800"/>
            </a:pPr>
            <a:r>
              <a:rPr sz="4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spd="med" advClick="1"/>
  <p:txStyles>
    <p:titleStyle>
      <a:lvl1pPr algn="ctr" defTabSz="584200">
        <a:defRPr sz="8400">
          <a:latin typeface="+mn-lt"/>
          <a:ea typeface="+mn-ea"/>
          <a:cs typeface="+mn-cs"/>
          <a:sym typeface="Gill Sans"/>
        </a:defRPr>
      </a:lvl1pPr>
      <a:lvl2pPr indent="228600" algn="ctr" defTabSz="584200">
        <a:defRPr sz="8400">
          <a:latin typeface="+mn-lt"/>
          <a:ea typeface="+mn-ea"/>
          <a:cs typeface="+mn-cs"/>
          <a:sym typeface="Gill Sans"/>
        </a:defRPr>
      </a:lvl2pPr>
      <a:lvl3pPr indent="457200" algn="ctr" defTabSz="584200">
        <a:defRPr sz="8400">
          <a:latin typeface="+mn-lt"/>
          <a:ea typeface="+mn-ea"/>
          <a:cs typeface="+mn-cs"/>
          <a:sym typeface="Gill Sans"/>
        </a:defRPr>
      </a:lvl3pPr>
      <a:lvl4pPr indent="685800" algn="ctr" defTabSz="584200">
        <a:defRPr sz="8400">
          <a:latin typeface="+mn-lt"/>
          <a:ea typeface="+mn-ea"/>
          <a:cs typeface="+mn-cs"/>
          <a:sym typeface="Gill Sans"/>
        </a:defRPr>
      </a:lvl4pPr>
      <a:lvl5pPr indent="914400" algn="ctr" defTabSz="584200">
        <a:defRPr sz="8400">
          <a:latin typeface="+mn-lt"/>
          <a:ea typeface="+mn-ea"/>
          <a:cs typeface="+mn-cs"/>
          <a:sym typeface="Gill Sans"/>
        </a:defRPr>
      </a:lvl5pPr>
      <a:lvl6pPr indent="1143000" algn="ctr" defTabSz="584200">
        <a:defRPr sz="8400">
          <a:latin typeface="+mn-lt"/>
          <a:ea typeface="+mn-ea"/>
          <a:cs typeface="+mn-cs"/>
          <a:sym typeface="Gill Sans"/>
        </a:defRPr>
      </a:lvl6pPr>
      <a:lvl7pPr indent="1371600" algn="ctr" defTabSz="584200">
        <a:defRPr sz="8400">
          <a:latin typeface="+mn-lt"/>
          <a:ea typeface="+mn-ea"/>
          <a:cs typeface="+mn-cs"/>
          <a:sym typeface="Gill Sans"/>
        </a:defRPr>
      </a:lvl7pPr>
      <a:lvl8pPr indent="1600200" algn="ctr" defTabSz="584200">
        <a:defRPr sz="8400">
          <a:latin typeface="+mn-lt"/>
          <a:ea typeface="+mn-ea"/>
          <a:cs typeface="+mn-cs"/>
          <a:sym typeface="Gill Sans"/>
        </a:defRPr>
      </a:lvl8pPr>
      <a:lvl9pPr indent="1828800" algn="ctr" defTabSz="584200">
        <a:defRPr sz="8400">
          <a:latin typeface="+mn-lt"/>
          <a:ea typeface="+mn-ea"/>
          <a:cs typeface="+mn-cs"/>
          <a:sym typeface="Gill Sans"/>
        </a:defRPr>
      </a:lvl9pPr>
    </p:titleStyle>
    <p:bodyStyle>
      <a:lvl1pPr marL="889000" indent="-571500" defTabSz="584200">
        <a:spcBef>
          <a:spcPts val="2400"/>
        </a:spcBef>
        <a:buSzPct val="171000"/>
        <a:buChar char="•"/>
        <a:defRPr sz="4200">
          <a:latin typeface="+mn-lt"/>
          <a:ea typeface="+mn-ea"/>
          <a:cs typeface="+mn-cs"/>
          <a:sym typeface="Gill Sans"/>
        </a:defRPr>
      </a:lvl1pPr>
      <a:lvl2pPr marL="1333500" indent="-571500" defTabSz="584200">
        <a:spcBef>
          <a:spcPts val="2400"/>
        </a:spcBef>
        <a:buSzPct val="171000"/>
        <a:buChar char="•"/>
        <a:defRPr sz="4200">
          <a:latin typeface="+mn-lt"/>
          <a:ea typeface="+mn-ea"/>
          <a:cs typeface="+mn-cs"/>
          <a:sym typeface="Gill Sans"/>
        </a:defRPr>
      </a:lvl2pPr>
      <a:lvl3pPr marL="1778000" indent="-571500" defTabSz="584200">
        <a:spcBef>
          <a:spcPts val="2400"/>
        </a:spcBef>
        <a:buSzPct val="171000"/>
        <a:buChar char="•"/>
        <a:defRPr sz="4200">
          <a:latin typeface="+mn-lt"/>
          <a:ea typeface="+mn-ea"/>
          <a:cs typeface="+mn-cs"/>
          <a:sym typeface="Gill Sans"/>
        </a:defRPr>
      </a:lvl3pPr>
      <a:lvl4pPr marL="2222500" indent="-571500" defTabSz="584200">
        <a:spcBef>
          <a:spcPts val="2400"/>
        </a:spcBef>
        <a:buSzPct val="171000"/>
        <a:buChar char="•"/>
        <a:defRPr sz="4200">
          <a:latin typeface="+mn-lt"/>
          <a:ea typeface="+mn-ea"/>
          <a:cs typeface="+mn-cs"/>
          <a:sym typeface="Gill Sans"/>
        </a:defRPr>
      </a:lvl4pPr>
      <a:lvl5pPr marL="2667000" indent="-571500" defTabSz="584200">
        <a:spcBef>
          <a:spcPts val="2400"/>
        </a:spcBef>
        <a:buSzPct val="171000"/>
        <a:buChar char="•"/>
        <a:defRPr sz="4200">
          <a:latin typeface="+mn-lt"/>
          <a:ea typeface="+mn-ea"/>
          <a:cs typeface="+mn-cs"/>
          <a:sym typeface="Gill Sans"/>
        </a:defRPr>
      </a:lvl5pPr>
      <a:lvl6pPr marL="3022600" indent="-571500" defTabSz="584200">
        <a:spcBef>
          <a:spcPts val="2400"/>
        </a:spcBef>
        <a:buSzPct val="171000"/>
        <a:buChar char="•"/>
        <a:defRPr sz="4200">
          <a:latin typeface="+mn-lt"/>
          <a:ea typeface="+mn-ea"/>
          <a:cs typeface="+mn-cs"/>
          <a:sym typeface="Gill Sans"/>
        </a:defRPr>
      </a:lvl6pPr>
      <a:lvl7pPr marL="3378200" indent="-571500" defTabSz="584200">
        <a:spcBef>
          <a:spcPts val="2400"/>
        </a:spcBef>
        <a:buSzPct val="171000"/>
        <a:buChar char="•"/>
        <a:defRPr sz="4200">
          <a:latin typeface="+mn-lt"/>
          <a:ea typeface="+mn-ea"/>
          <a:cs typeface="+mn-cs"/>
          <a:sym typeface="Gill Sans"/>
        </a:defRPr>
      </a:lvl7pPr>
      <a:lvl8pPr marL="3733800" indent="-571500" defTabSz="584200">
        <a:spcBef>
          <a:spcPts val="2400"/>
        </a:spcBef>
        <a:buSzPct val="171000"/>
        <a:buChar char="•"/>
        <a:defRPr sz="4200">
          <a:latin typeface="+mn-lt"/>
          <a:ea typeface="+mn-ea"/>
          <a:cs typeface="+mn-cs"/>
          <a:sym typeface="Gill Sans"/>
        </a:defRPr>
      </a:lvl8pPr>
      <a:lvl9pPr marL="4089400" indent="-571500" defTabSz="584200">
        <a:spcBef>
          <a:spcPts val="2400"/>
        </a:spcBef>
        <a:buSzPct val="171000"/>
        <a:buChar char="•"/>
        <a:defRPr sz="4200">
          <a:latin typeface="+mn-lt"/>
          <a:ea typeface="+mn-ea"/>
          <a:cs typeface="+mn-cs"/>
          <a:sym typeface="Gill Sans"/>
        </a:defRPr>
      </a:lvl9pPr>
    </p:bodyStyle>
    <p:otherStyle>
      <a:lvl1pPr algn="ctr" defTabSz="584200">
        <a:defRPr>
          <a:solidFill>
            <a:schemeClr val="tx1"/>
          </a:solidFill>
          <a:latin typeface="+mn-lt"/>
          <a:ea typeface="+mn-ea"/>
          <a:cs typeface="+mn-cs"/>
          <a:sym typeface="Gill Sans"/>
        </a:defRPr>
      </a:lvl1pPr>
      <a:lvl2pPr indent="228600" algn="ctr" defTabSz="584200">
        <a:defRPr>
          <a:solidFill>
            <a:schemeClr val="tx1"/>
          </a:solidFill>
          <a:latin typeface="+mn-lt"/>
          <a:ea typeface="+mn-ea"/>
          <a:cs typeface="+mn-cs"/>
          <a:sym typeface="Gill Sans"/>
        </a:defRPr>
      </a:lvl2pPr>
      <a:lvl3pPr indent="457200" algn="ctr" defTabSz="584200">
        <a:defRPr>
          <a:solidFill>
            <a:schemeClr val="tx1"/>
          </a:solidFill>
          <a:latin typeface="+mn-lt"/>
          <a:ea typeface="+mn-ea"/>
          <a:cs typeface="+mn-cs"/>
          <a:sym typeface="Gill Sans"/>
        </a:defRPr>
      </a:lvl3pPr>
      <a:lvl4pPr indent="685800" algn="ctr" defTabSz="584200">
        <a:defRPr>
          <a:solidFill>
            <a:schemeClr val="tx1"/>
          </a:solidFill>
          <a:latin typeface="+mn-lt"/>
          <a:ea typeface="+mn-ea"/>
          <a:cs typeface="+mn-cs"/>
          <a:sym typeface="Gill Sans"/>
        </a:defRPr>
      </a:lvl4pPr>
      <a:lvl5pPr indent="914400" algn="ctr" defTabSz="584200">
        <a:defRPr>
          <a:solidFill>
            <a:schemeClr val="tx1"/>
          </a:solidFill>
          <a:latin typeface="+mn-lt"/>
          <a:ea typeface="+mn-ea"/>
          <a:cs typeface="+mn-cs"/>
          <a:sym typeface="Gill Sans"/>
        </a:defRPr>
      </a:lvl5pPr>
      <a:lvl6pPr indent="1143000" algn="ctr" defTabSz="584200">
        <a:defRPr>
          <a:solidFill>
            <a:schemeClr val="tx1"/>
          </a:solidFill>
          <a:latin typeface="+mn-lt"/>
          <a:ea typeface="+mn-ea"/>
          <a:cs typeface="+mn-cs"/>
          <a:sym typeface="Gill Sans"/>
        </a:defRPr>
      </a:lvl6pPr>
      <a:lvl7pPr indent="1371600" algn="ctr" defTabSz="584200">
        <a:defRPr>
          <a:solidFill>
            <a:schemeClr val="tx1"/>
          </a:solidFill>
          <a:latin typeface="+mn-lt"/>
          <a:ea typeface="+mn-ea"/>
          <a:cs typeface="+mn-cs"/>
          <a:sym typeface="Gill Sans"/>
        </a:defRPr>
      </a:lvl7pPr>
      <a:lvl8pPr indent="1600200" algn="ctr" defTabSz="584200">
        <a:defRPr>
          <a:solidFill>
            <a:schemeClr val="tx1"/>
          </a:solidFill>
          <a:latin typeface="+mn-lt"/>
          <a:ea typeface="+mn-ea"/>
          <a:cs typeface="+mn-cs"/>
          <a:sym typeface="Gill Sans"/>
        </a:defRPr>
      </a:lvl8pPr>
      <a:lvl9pPr indent="1828800" algn="ctr" defTabSz="584200">
        <a:defRPr>
          <a:solidFill>
            <a:schemeClr val="tx1"/>
          </a:solidFill>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1122" y="412750"/>
            <a:ext cx="12992101" cy="429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1. Long ago, explorers traveled the seas in great ships. They wanted to have fresh meat to eat on their long voyages, but they had no way of refrigerating or preserving the meat. How could they still have fresh meat after many weeks at sea? (Note: fish does not count as meat.)</a:t>
            </a:r>
          </a:p>
        </p:txBody>
      </p:sp>
      <p:sp>
        <p:nvSpPr>
          <p:cNvPr id="43" name="Shape 43"/>
          <p:cNvSpPr/>
          <p:nvPr/>
        </p:nvSpPr>
        <p:spPr>
          <a:xfrm>
            <a:off x="1397000" y="5702300"/>
            <a:ext cx="101981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Bring living animals on the ship </a:t>
            </a:r>
            <a:endParaRPr sz="5300">
              <a:solidFill>
                <a:srgbClr val="0061FF"/>
              </a:solidFill>
            </a:endParaRPr>
          </a:p>
          <a:p>
            <a:pPr lvl="0">
              <a:defRPr sz="1800"/>
            </a:pPr>
            <a:r>
              <a:rPr sz="5300">
                <a:solidFill>
                  <a:srgbClr val="0061FF"/>
                </a:solidFill>
              </a:rPr>
              <a:t>(along with animal feed)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3"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nvSpPr>
        <p:spPr>
          <a:xfrm>
            <a:off x="1122" y="412750"/>
            <a:ext cx="12992101" cy="429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10.  A rope ladder hangs over the side of a ship as it sits at the dock.  The bottom rung of the ladder just touches the water.  The rungs are exactly 12 inches apart.  If the tide raises the water level 4 inches per hour,  how many hours will it be before the second rung is below water?</a:t>
            </a:r>
          </a:p>
        </p:txBody>
      </p:sp>
      <p:sp>
        <p:nvSpPr>
          <p:cNvPr id="70" name="Shape 70"/>
          <p:cNvSpPr/>
          <p:nvPr/>
        </p:nvSpPr>
        <p:spPr>
          <a:xfrm>
            <a:off x="241300" y="5537200"/>
            <a:ext cx="12522200" cy="3200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It will never happen!</a:t>
            </a:r>
            <a:endParaRPr sz="5300">
              <a:solidFill>
                <a:srgbClr val="0061FF"/>
              </a:solidFill>
            </a:endParaRPr>
          </a:p>
          <a:p>
            <a:pPr lvl="0">
              <a:defRPr sz="1800"/>
            </a:pPr>
            <a:r>
              <a:rPr sz="5300">
                <a:solidFill>
                  <a:srgbClr val="0061FF"/>
                </a:solidFill>
              </a:rPr>
              <a:t>The boat rises with the tide,</a:t>
            </a:r>
            <a:endParaRPr sz="5300">
              <a:solidFill>
                <a:srgbClr val="0061FF"/>
              </a:solidFill>
            </a:endParaRPr>
          </a:p>
          <a:p>
            <a:pPr lvl="0">
              <a:defRPr sz="1800"/>
            </a:pPr>
            <a:r>
              <a:rPr sz="5300">
                <a:solidFill>
                  <a:srgbClr val="0061FF"/>
                </a:solidFill>
              </a:rPr>
              <a:t>and the ladder rises with the boat.</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0"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nvSpPr>
        <p:spPr>
          <a:xfrm>
            <a:off x="1122" y="1809750"/>
            <a:ext cx="12992101" cy="1498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11.  What kind of fruit has its seeds on the outside instead of the inside? </a:t>
            </a:r>
          </a:p>
        </p:txBody>
      </p:sp>
      <p:sp>
        <p:nvSpPr>
          <p:cNvPr id="73" name="Shape 73"/>
          <p:cNvSpPr/>
          <p:nvPr/>
        </p:nvSpPr>
        <p:spPr>
          <a:xfrm>
            <a:off x="241300" y="55372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Strawberry</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7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3"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nvSpPr>
        <p:spPr>
          <a:xfrm>
            <a:off x="1122" y="1111250"/>
            <a:ext cx="129921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12.  A man was fishing on a lake when he saw his dog on the shore. The man called his dog. His dog immediately came to the man out on the lake. The dog did not get wet at all. How did he manage this? </a:t>
            </a:r>
          </a:p>
        </p:txBody>
      </p:sp>
      <p:sp>
        <p:nvSpPr>
          <p:cNvPr id="76" name="Shape 76"/>
          <p:cNvSpPr/>
          <p:nvPr/>
        </p:nvSpPr>
        <p:spPr>
          <a:xfrm>
            <a:off x="241300" y="5435600"/>
            <a:ext cx="12522200" cy="2425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The dog simply walked to the man!</a:t>
            </a:r>
            <a:endParaRPr sz="5300">
              <a:solidFill>
                <a:srgbClr val="0061FF"/>
              </a:solidFill>
            </a:endParaRPr>
          </a:p>
          <a:p>
            <a:pPr lvl="0">
              <a:defRPr sz="1800"/>
            </a:pPr>
            <a:r>
              <a:rPr sz="5300">
                <a:solidFill>
                  <a:srgbClr val="0061FF"/>
                </a:solidFill>
              </a:rPr>
              <a:t>(The man was ice-fishing on the lake)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7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6"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nvSpPr>
        <p:spPr>
          <a:xfrm>
            <a:off x="1122" y="1460500"/>
            <a:ext cx="12992101" cy="2197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4800"/>
              <a:t>13.  By law, a person living in Canada cannot be buried in the United States. </a:t>
            </a:r>
            <a:endParaRPr sz="4800"/>
          </a:p>
          <a:p>
            <a:pPr lvl="0">
              <a:defRPr sz="1800"/>
            </a:pPr>
            <a:r>
              <a:rPr sz="4800"/>
              <a:t>What is the reason for this?</a:t>
            </a:r>
          </a:p>
        </p:txBody>
      </p:sp>
      <p:sp>
        <p:nvSpPr>
          <p:cNvPr id="79" name="Shape 79"/>
          <p:cNvSpPr/>
          <p:nvPr/>
        </p:nvSpPr>
        <p:spPr>
          <a:xfrm>
            <a:off x="241300" y="5435600"/>
            <a:ext cx="12522200" cy="3200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In Canada, you don’t bury people who are LIVING!</a:t>
            </a:r>
            <a:endParaRPr sz="5300">
              <a:solidFill>
                <a:srgbClr val="0061FF"/>
              </a:solidFill>
            </a:endParaRPr>
          </a:p>
          <a:p>
            <a:pPr lvl="0">
              <a:defRPr sz="1800"/>
            </a:pPr>
            <a:r>
              <a:rPr sz="5300">
                <a:solidFill>
                  <a:srgbClr val="0061FF"/>
                </a:solidFill>
              </a:rPr>
              <a:t>(We have the same law in the U.S.)  </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9"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nvSpPr>
        <p:spPr>
          <a:xfrm>
            <a:off x="1122" y="762000"/>
            <a:ext cx="12992101" cy="3594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14.  Many people have had a dream that they were falling, and then they woke up before they hit the ground. Some people say if you hit the ground in your dream you will die. A good scientist would know that this can never be proved. Why?</a:t>
            </a:r>
          </a:p>
        </p:txBody>
      </p:sp>
      <p:sp>
        <p:nvSpPr>
          <p:cNvPr id="82" name="Shape 82"/>
          <p:cNvSpPr/>
          <p:nvPr/>
        </p:nvSpPr>
        <p:spPr>
          <a:xfrm>
            <a:off x="241300" y="5435600"/>
            <a:ext cx="12522200" cy="3200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Nobody else can know your dream unless you tell them about it.</a:t>
            </a:r>
            <a:endParaRPr sz="5300">
              <a:solidFill>
                <a:srgbClr val="0061FF"/>
              </a:solidFill>
            </a:endParaRPr>
          </a:p>
          <a:p>
            <a:pPr lvl="0">
              <a:defRPr sz="1800"/>
            </a:pPr>
            <a:r>
              <a:rPr sz="5300">
                <a:solidFill>
                  <a:srgbClr val="0061FF"/>
                </a:solidFill>
              </a:rPr>
              <a:t>(If you’re dead, it’s kind of hard to tell them!)</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8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2"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nvSpPr>
        <p:spPr>
          <a:xfrm>
            <a:off x="1122" y="1809750"/>
            <a:ext cx="12992101" cy="1498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15.  In what sport do the competitors wear shoes made completely of metal?</a:t>
            </a:r>
          </a:p>
        </p:txBody>
      </p:sp>
      <p:sp>
        <p:nvSpPr>
          <p:cNvPr id="85" name="Shape 85"/>
          <p:cNvSpPr/>
          <p:nvPr/>
        </p:nvSpPr>
        <p:spPr>
          <a:xfrm>
            <a:off x="241300" y="5435600"/>
            <a:ext cx="12522200" cy="3200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Horse-racing, or any other equestrian sport</a:t>
            </a:r>
            <a:endParaRPr sz="5300">
              <a:solidFill>
                <a:srgbClr val="0061FF"/>
              </a:solidFill>
            </a:endParaRPr>
          </a:p>
          <a:p>
            <a:pPr lvl="0">
              <a:defRPr sz="1800"/>
            </a:pPr>
            <a:r>
              <a:rPr sz="5300">
                <a:solidFill>
                  <a:srgbClr val="0061FF"/>
                </a:solidFill>
              </a:rPr>
              <a:t>(The competitors are the horses, and they wear metal horseshoes)</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8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5" grpId="1"/>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nvSpPr>
        <p:spPr>
          <a:xfrm>
            <a:off x="1122" y="762000"/>
            <a:ext cx="12992101" cy="3594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marL="912614" indent="-912614">
              <a:buSzPct val="100000"/>
              <a:buAutoNum type="arabicPeriod" startAt="16"/>
              <a:defRPr sz="1800"/>
            </a:pPr>
            <a:r>
              <a:rPr sz="4800"/>
              <a:t> Mary’s mother had four children. The oldest was a girl named Summer. The next child was a girl named Autumn. The third child was a boy named Winter. </a:t>
            </a:r>
            <a:endParaRPr sz="4800"/>
          </a:p>
          <a:p>
            <a:pPr lvl="0">
              <a:defRPr sz="1800"/>
            </a:pPr>
            <a:r>
              <a:rPr sz="4800"/>
              <a:t>What was the name of the fourth child?</a:t>
            </a:r>
          </a:p>
        </p:txBody>
      </p:sp>
      <p:sp>
        <p:nvSpPr>
          <p:cNvPr id="88" name="Shape 88"/>
          <p:cNvSpPr/>
          <p:nvPr/>
        </p:nvSpPr>
        <p:spPr>
          <a:xfrm>
            <a:off x="241300" y="54356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Mary</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8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8"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nvSpPr>
        <p:spPr>
          <a:xfrm>
            <a:off x="1122" y="762000"/>
            <a:ext cx="12992101" cy="3594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17.  A hen house was positioned so that one side of its peaked roof faced north and one side faced south. If a rooster laid an egg exactly on top of the peak on March 21, which side of the roof would the egg roll down? </a:t>
            </a:r>
          </a:p>
        </p:txBody>
      </p:sp>
      <p:sp>
        <p:nvSpPr>
          <p:cNvPr id="91" name="Shape 91"/>
          <p:cNvSpPr/>
          <p:nvPr/>
        </p:nvSpPr>
        <p:spPr>
          <a:xfrm>
            <a:off x="241300" y="5435600"/>
            <a:ext cx="12522200" cy="2425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Roosters don’t lay eggs.</a:t>
            </a:r>
            <a:endParaRPr sz="5300">
              <a:solidFill>
                <a:srgbClr val="0061FF"/>
              </a:solidFill>
            </a:endParaRPr>
          </a:p>
          <a:p>
            <a:pPr lvl="0">
              <a:defRPr sz="1800"/>
            </a:pPr>
            <a:r>
              <a:rPr sz="5300">
                <a:solidFill>
                  <a:srgbClr val="0061FF"/>
                </a:solidFill>
              </a:rPr>
              <a:t>Hens do.</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1"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nvSpPr>
        <p:spPr>
          <a:xfrm>
            <a:off x="1122" y="438150"/>
            <a:ext cx="12992101" cy="5689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912614" indent="-912614">
              <a:buSzPct val="100000"/>
              <a:buAutoNum type="arabicPeriod" startAt="18"/>
              <a:defRPr sz="4800"/>
            </a:lvl1pPr>
          </a:lstStyle>
          <a:p>
            <a:pPr lvl="0">
              <a:defRPr sz="1800"/>
            </a:pPr>
            <a:r>
              <a:rPr sz="4800"/>
              <a:t> A boy was playing in his front yard when he chased a ball into the street and was hit by a car.  His father came running out of the house, put the boy in his car and rushed him to the hospital.  The boy was immediately taken into surgery. The surgeon came in, looked at the boy, and said, "I can't operate on this boy- he's my son!"  How can this be?</a:t>
            </a:r>
          </a:p>
        </p:txBody>
      </p:sp>
      <p:sp>
        <p:nvSpPr>
          <p:cNvPr id="94" name="Shape 94"/>
          <p:cNvSpPr/>
          <p:nvPr/>
        </p:nvSpPr>
        <p:spPr>
          <a:xfrm>
            <a:off x="241300" y="66929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The surgeon was his mother.</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4"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nvSpPr>
        <p:spPr>
          <a:xfrm>
            <a:off x="1122" y="1835150"/>
            <a:ext cx="129921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19.  Kyle was visiting the zoo last Saturday. As he was leaving the reptile house he reached in his pocket and felt something that had teeth. But he was not alarmed. Why not?</a:t>
            </a:r>
          </a:p>
        </p:txBody>
      </p:sp>
      <p:sp>
        <p:nvSpPr>
          <p:cNvPr id="97" name="Shape 97"/>
          <p:cNvSpPr/>
          <p:nvPr/>
        </p:nvSpPr>
        <p:spPr>
          <a:xfrm>
            <a:off x="241300" y="5321300"/>
            <a:ext cx="12522200" cy="47498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It was his keys</a:t>
            </a:r>
            <a:endParaRPr sz="5300">
              <a:solidFill>
                <a:srgbClr val="0061FF"/>
              </a:solidFill>
            </a:endParaRPr>
          </a:p>
          <a:p>
            <a:pPr lvl="0">
              <a:defRPr sz="1800"/>
            </a:pPr>
            <a:r>
              <a:rPr sz="5300">
                <a:solidFill>
                  <a:srgbClr val="0061FF"/>
                </a:solidFill>
              </a:rPr>
              <a:t>or</a:t>
            </a:r>
            <a:endParaRPr sz="5300">
              <a:solidFill>
                <a:srgbClr val="0061FF"/>
              </a:solidFill>
            </a:endParaRPr>
          </a:p>
          <a:p>
            <a:pPr lvl="0">
              <a:defRPr sz="1800"/>
            </a:pPr>
            <a:r>
              <a:rPr sz="5300">
                <a:solidFill>
                  <a:srgbClr val="0061FF"/>
                </a:solidFill>
              </a:rPr>
              <a:t>a comb</a:t>
            </a:r>
            <a:endParaRPr sz="5300">
              <a:solidFill>
                <a:srgbClr val="0061FF"/>
              </a:solidFill>
            </a:endParaRPr>
          </a:p>
          <a:p>
            <a:pPr lvl="0">
              <a:defRPr sz="1800"/>
            </a:pPr>
            <a:r>
              <a:rPr sz="5300">
                <a:solidFill>
                  <a:srgbClr val="0061FF"/>
                </a:solidFill>
              </a:rPr>
              <a:t>or</a:t>
            </a:r>
            <a:endParaRPr sz="5300">
              <a:solidFill>
                <a:srgbClr val="0061FF"/>
              </a:solidFill>
            </a:endParaRPr>
          </a:p>
          <a:p>
            <a:pPr lvl="0">
              <a:defRPr sz="1800"/>
            </a:pPr>
            <a:r>
              <a:rPr sz="5300">
                <a:solidFill>
                  <a:srgbClr val="0061FF"/>
                </a:solidFill>
              </a:rPr>
              <a:t>a zipper</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7"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nvSpPr>
        <p:spPr>
          <a:xfrm>
            <a:off x="1122" y="762000"/>
            <a:ext cx="12992101" cy="3594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marL="607814" indent="-607814">
              <a:buSzPct val="100000"/>
              <a:buAutoNum type="arabicPeriod" startAt="2"/>
              <a:defRPr sz="1800"/>
            </a:pPr>
            <a:r>
              <a:rPr sz="4800"/>
              <a:t>It has been estimated the earth weighs about 6 sextillion tons. Suppose we built a huge concrete and brick wall across our country. </a:t>
            </a:r>
            <a:endParaRPr sz="4800"/>
          </a:p>
          <a:p>
            <a:pPr lvl="0">
              <a:defRPr sz="1800"/>
            </a:pPr>
            <a:r>
              <a:rPr sz="4800"/>
              <a:t>The wall weighs 1 sextillion tons. How much does the earth weigh after the wall is built?</a:t>
            </a:r>
          </a:p>
        </p:txBody>
      </p:sp>
      <p:sp>
        <p:nvSpPr>
          <p:cNvPr id="46" name="Shape 46"/>
          <p:cNvSpPr/>
          <p:nvPr/>
        </p:nvSpPr>
        <p:spPr>
          <a:xfrm>
            <a:off x="203200" y="57023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6 sextillion tons</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6"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nvSpPr>
        <p:spPr>
          <a:xfrm>
            <a:off x="1122" y="857250"/>
            <a:ext cx="129921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20.  Nadia was looking out the window yesterday when it was raining very hard. She saw a man walk by who did not have an umbrella or a hat. Nadia noticed that his hair was not wet at all. Why not?</a:t>
            </a:r>
          </a:p>
        </p:txBody>
      </p:sp>
      <p:sp>
        <p:nvSpPr>
          <p:cNvPr id="100" name="Shape 100"/>
          <p:cNvSpPr/>
          <p:nvPr/>
        </p:nvSpPr>
        <p:spPr>
          <a:xfrm>
            <a:off x="241300" y="53213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He was bald.</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1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0"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nvSpPr>
        <p:spPr>
          <a:xfrm>
            <a:off x="426572" y="374650"/>
            <a:ext cx="10947401" cy="5816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marL="912614" indent="-912614">
              <a:buSzPct val="100000"/>
              <a:buAutoNum type="arabicPeriod" startAt="21"/>
              <a:defRPr sz="1800"/>
            </a:pPr>
            <a:r>
              <a:rPr sz="4400"/>
              <a:t> My aunt lives on the 16th floor of her apartment building. Every morning when she leaves for work, she gets on the elevator and rides down to the ground floor then walks out to the street. When she gets home in the evening she takes the elevator up to the 8th floor, gets off, then climbs the stairs the rest of the way. </a:t>
            </a:r>
            <a:endParaRPr sz="4400"/>
          </a:p>
          <a:p>
            <a:pPr lvl="0">
              <a:defRPr sz="1800"/>
            </a:pPr>
            <a:r>
              <a:rPr sz="4400"/>
              <a:t>Why do you think she does this?</a:t>
            </a:r>
          </a:p>
        </p:txBody>
      </p:sp>
      <p:sp>
        <p:nvSpPr>
          <p:cNvPr id="103" name="Shape 103"/>
          <p:cNvSpPr/>
          <p:nvPr/>
        </p:nvSpPr>
        <p:spPr>
          <a:xfrm>
            <a:off x="-355600" y="64516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She’s too short to reach past button 8.</a:t>
            </a:r>
            <a:endParaRPr sz="5300">
              <a:solidFill>
                <a:srgbClr val="0061FF"/>
              </a:solidFill>
            </a:endParaRPr>
          </a:p>
        </p:txBody>
      </p:sp>
      <p:grpSp>
        <p:nvGrpSpPr>
          <p:cNvPr id="143" name="Group 143"/>
          <p:cNvGrpSpPr/>
          <p:nvPr/>
        </p:nvGrpSpPr>
        <p:grpSpPr>
          <a:xfrm>
            <a:off x="11823699" y="419100"/>
            <a:ext cx="689254" cy="9086850"/>
            <a:chOff x="0" y="0"/>
            <a:chExt cx="689252" cy="9086850"/>
          </a:xfrm>
        </p:grpSpPr>
        <p:grpSp>
          <p:nvGrpSpPr>
            <p:cNvPr id="106" name="Group 106"/>
            <p:cNvGrpSpPr/>
            <p:nvPr/>
          </p:nvGrpSpPr>
          <p:grpSpPr>
            <a:xfrm>
              <a:off x="148945" y="8528050"/>
              <a:ext cx="540308" cy="558800"/>
              <a:chOff x="0" y="0"/>
              <a:chExt cx="540306" cy="558800"/>
            </a:xfrm>
          </p:grpSpPr>
          <p:sp>
            <p:nvSpPr>
              <p:cNvPr id="104" name="Shape 104"/>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05" name="Shape 105"/>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1</a:t>
                </a:r>
              </a:p>
            </p:txBody>
          </p:sp>
        </p:grpSp>
        <p:grpSp>
          <p:nvGrpSpPr>
            <p:cNvPr id="109" name="Group 109"/>
            <p:cNvGrpSpPr/>
            <p:nvPr/>
          </p:nvGrpSpPr>
          <p:grpSpPr>
            <a:xfrm>
              <a:off x="139699" y="7823200"/>
              <a:ext cx="540308" cy="558800"/>
              <a:chOff x="0" y="0"/>
              <a:chExt cx="540306" cy="558800"/>
            </a:xfrm>
          </p:grpSpPr>
          <p:sp>
            <p:nvSpPr>
              <p:cNvPr id="107" name="Shape 107"/>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08" name="Shape 108"/>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2</a:t>
                </a:r>
              </a:p>
            </p:txBody>
          </p:sp>
        </p:grpSp>
        <p:grpSp>
          <p:nvGrpSpPr>
            <p:cNvPr id="112" name="Group 112"/>
            <p:cNvGrpSpPr/>
            <p:nvPr/>
          </p:nvGrpSpPr>
          <p:grpSpPr>
            <a:xfrm>
              <a:off x="126999" y="7112000"/>
              <a:ext cx="540308" cy="558800"/>
              <a:chOff x="0" y="0"/>
              <a:chExt cx="540306" cy="558800"/>
            </a:xfrm>
          </p:grpSpPr>
          <p:sp>
            <p:nvSpPr>
              <p:cNvPr id="110" name="Shape 110"/>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11" name="Shape 111"/>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3</a:t>
                </a:r>
              </a:p>
            </p:txBody>
          </p:sp>
        </p:grpSp>
        <p:grpSp>
          <p:nvGrpSpPr>
            <p:cNvPr id="115" name="Group 115"/>
            <p:cNvGrpSpPr/>
            <p:nvPr/>
          </p:nvGrpSpPr>
          <p:grpSpPr>
            <a:xfrm>
              <a:off x="114299" y="6400800"/>
              <a:ext cx="540308" cy="558800"/>
              <a:chOff x="0" y="0"/>
              <a:chExt cx="540306" cy="558800"/>
            </a:xfrm>
          </p:grpSpPr>
          <p:sp>
            <p:nvSpPr>
              <p:cNvPr id="113" name="Shape 113"/>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14" name="Shape 114"/>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4</a:t>
                </a:r>
              </a:p>
            </p:txBody>
          </p:sp>
        </p:grpSp>
        <p:grpSp>
          <p:nvGrpSpPr>
            <p:cNvPr id="118" name="Group 118"/>
            <p:cNvGrpSpPr/>
            <p:nvPr/>
          </p:nvGrpSpPr>
          <p:grpSpPr>
            <a:xfrm>
              <a:off x="101599" y="5689600"/>
              <a:ext cx="540308" cy="558800"/>
              <a:chOff x="0" y="0"/>
              <a:chExt cx="540306" cy="558800"/>
            </a:xfrm>
          </p:grpSpPr>
          <p:sp>
            <p:nvSpPr>
              <p:cNvPr id="116" name="Shape 116"/>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17" name="Shape 117"/>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5</a:t>
                </a:r>
              </a:p>
            </p:txBody>
          </p:sp>
        </p:grpSp>
        <p:grpSp>
          <p:nvGrpSpPr>
            <p:cNvPr id="121" name="Group 121"/>
            <p:cNvGrpSpPr/>
            <p:nvPr/>
          </p:nvGrpSpPr>
          <p:grpSpPr>
            <a:xfrm>
              <a:off x="88899" y="4978400"/>
              <a:ext cx="540308" cy="558800"/>
              <a:chOff x="0" y="0"/>
              <a:chExt cx="540306" cy="558800"/>
            </a:xfrm>
          </p:grpSpPr>
          <p:sp>
            <p:nvSpPr>
              <p:cNvPr id="119" name="Shape 119"/>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20" name="Shape 120"/>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6</a:t>
                </a:r>
              </a:p>
            </p:txBody>
          </p:sp>
        </p:grpSp>
        <p:grpSp>
          <p:nvGrpSpPr>
            <p:cNvPr id="124" name="Group 124"/>
            <p:cNvGrpSpPr/>
            <p:nvPr/>
          </p:nvGrpSpPr>
          <p:grpSpPr>
            <a:xfrm>
              <a:off x="76199" y="4267200"/>
              <a:ext cx="540308" cy="558800"/>
              <a:chOff x="0" y="0"/>
              <a:chExt cx="540306" cy="558800"/>
            </a:xfrm>
          </p:grpSpPr>
          <p:sp>
            <p:nvSpPr>
              <p:cNvPr id="122" name="Shape 122"/>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23" name="Shape 123"/>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7</a:t>
                </a:r>
              </a:p>
            </p:txBody>
          </p:sp>
        </p:grpSp>
        <p:grpSp>
          <p:nvGrpSpPr>
            <p:cNvPr id="127" name="Group 127"/>
            <p:cNvGrpSpPr/>
            <p:nvPr/>
          </p:nvGrpSpPr>
          <p:grpSpPr>
            <a:xfrm>
              <a:off x="63499" y="3556000"/>
              <a:ext cx="540308" cy="558800"/>
              <a:chOff x="0" y="0"/>
              <a:chExt cx="540306" cy="558800"/>
            </a:xfrm>
          </p:grpSpPr>
          <p:sp>
            <p:nvSpPr>
              <p:cNvPr id="125" name="Shape 125"/>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26" name="Shape 126"/>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8</a:t>
                </a:r>
              </a:p>
            </p:txBody>
          </p:sp>
        </p:grpSp>
        <p:grpSp>
          <p:nvGrpSpPr>
            <p:cNvPr id="130" name="Group 130"/>
            <p:cNvGrpSpPr/>
            <p:nvPr/>
          </p:nvGrpSpPr>
          <p:grpSpPr>
            <a:xfrm>
              <a:off x="50799" y="2844800"/>
              <a:ext cx="540308" cy="558800"/>
              <a:chOff x="0" y="0"/>
              <a:chExt cx="540306" cy="558800"/>
            </a:xfrm>
          </p:grpSpPr>
          <p:sp>
            <p:nvSpPr>
              <p:cNvPr id="128" name="Shape 128"/>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29" name="Shape 129"/>
              <p:cNvSpPr/>
              <p:nvPr/>
            </p:nvSpPr>
            <p:spPr>
              <a:xfrm>
                <a:off x="106176" y="0"/>
                <a:ext cx="3175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9</a:t>
                </a:r>
              </a:p>
            </p:txBody>
          </p:sp>
        </p:grpSp>
        <p:grpSp>
          <p:nvGrpSpPr>
            <p:cNvPr id="133" name="Group 133"/>
            <p:cNvGrpSpPr/>
            <p:nvPr/>
          </p:nvGrpSpPr>
          <p:grpSpPr>
            <a:xfrm>
              <a:off x="38099" y="2133600"/>
              <a:ext cx="540308" cy="558800"/>
              <a:chOff x="0" y="0"/>
              <a:chExt cx="540306" cy="558800"/>
            </a:xfrm>
          </p:grpSpPr>
          <p:sp>
            <p:nvSpPr>
              <p:cNvPr id="131" name="Shape 131"/>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32" name="Shape 132"/>
              <p:cNvSpPr/>
              <p:nvPr/>
            </p:nvSpPr>
            <p:spPr>
              <a:xfrm>
                <a:off x="4576" y="0"/>
                <a:ext cx="5207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10</a:t>
                </a:r>
              </a:p>
            </p:txBody>
          </p:sp>
        </p:grpSp>
        <p:grpSp>
          <p:nvGrpSpPr>
            <p:cNvPr id="136" name="Group 136"/>
            <p:cNvGrpSpPr/>
            <p:nvPr/>
          </p:nvGrpSpPr>
          <p:grpSpPr>
            <a:xfrm>
              <a:off x="25399" y="1422400"/>
              <a:ext cx="540308" cy="558800"/>
              <a:chOff x="0" y="0"/>
              <a:chExt cx="540306" cy="558800"/>
            </a:xfrm>
          </p:grpSpPr>
          <p:sp>
            <p:nvSpPr>
              <p:cNvPr id="134" name="Shape 134"/>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35" name="Shape 135"/>
              <p:cNvSpPr/>
              <p:nvPr/>
            </p:nvSpPr>
            <p:spPr>
              <a:xfrm>
                <a:off x="4576" y="0"/>
                <a:ext cx="5207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11</a:t>
                </a:r>
              </a:p>
            </p:txBody>
          </p:sp>
        </p:grpSp>
        <p:grpSp>
          <p:nvGrpSpPr>
            <p:cNvPr id="139" name="Group 139"/>
            <p:cNvGrpSpPr/>
            <p:nvPr/>
          </p:nvGrpSpPr>
          <p:grpSpPr>
            <a:xfrm>
              <a:off x="12699" y="711200"/>
              <a:ext cx="540308" cy="558800"/>
              <a:chOff x="0" y="0"/>
              <a:chExt cx="540306" cy="558800"/>
            </a:xfrm>
          </p:grpSpPr>
          <p:sp>
            <p:nvSpPr>
              <p:cNvPr id="137" name="Shape 137"/>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38" name="Shape 138"/>
              <p:cNvSpPr/>
              <p:nvPr/>
            </p:nvSpPr>
            <p:spPr>
              <a:xfrm>
                <a:off x="4576" y="0"/>
                <a:ext cx="5207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12</a:t>
                </a:r>
              </a:p>
            </p:txBody>
          </p:sp>
        </p:grpSp>
        <p:grpSp>
          <p:nvGrpSpPr>
            <p:cNvPr id="142" name="Group 142"/>
            <p:cNvGrpSpPr/>
            <p:nvPr/>
          </p:nvGrpSpPr>
          <p:grpSpPr>
            <a:xfrm>
              <a:off x="-1" y="0"/>
              <a:ext cx="540308" cy="558800"/>
              <a:chOff x="0" y="0"/>
              <a:chExt cx="540306" cy="558800"/>
            </a:xfrm>
          </p:grpSpPr>
          <p:sp>
            <p:nvSpPr>
              <p:cNvPr id="140" name="Shape 140"/>
              <p:cNvSpPr/>
              <p:nvPr/>
            </p:nvSpPr>
            <p:spPr>
              <a:xfrm>
                <a:off x="-1" y="15596"/>
                <a:ext cx="540308" cy="54030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flip="none" rotWithShape="1">
                <a:gsLst>
                  <a:gs pos="0">
                    <a:srgbClr val="FFFFFF"/>
                  </a:gs>
                  <a:gs pos="100000">
                    <a:srgbClr val="58596B"/>
                  </a:gs>
                </a:gsLst>
                <a:lin ang="16800000" scaled="0"/>
              </a:gradFill>
              <a:ln w="25400" cap="flat">
                <a:solidFill>
                  <a:srgbClr val="000000"/>
                </a:solidFill>
                <a:prstDash val="solid"/>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141" name="Shape 141"/>
              <p:cNvSpPr/>
              <p:nvPr/>
            </p:nvSpPr>
            <p:spPr>
              <a:xfrm>
                <a:off x="4576" y="0"/>
                <a:ext cx="520701" cy="558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lvl1pPr>
              </a:lstStyle>
              <a:p>
                <a:pPr lvl="0">
                  <a:defRPr sz="1800"/>
                </a:pPr>
                <a:r>
                  <a:rPr sz="3200"/>
                  <a:t>13</a:t>
                </a:r>
              </a:p>
            </p:txBody>
          </p:sp>
        </p:gr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0" presetID="10" grpId="2" fill="hold">
                                  <p:stCondLst>
                                    <p:cond delay="0"/>
                                  </p:stCondLst>
                                  <p:iterate type="el" backwards="0">
                                    <p:tmAbs val="0"/>
                                  </p:iterate>
                                  <p:childTnLst>
                                    <p:set>
                                      <p:cBhvr>
                                        <p:cTn id="10" fill="hold"/>
                                        <p:tgtEl>
                                          <p:spTgt spid="143"/>
                                        </p:tgtEl>
                                        <p:attrNameLst>
                                          <p:attrName>style.visibility</p:attrName>
                                        </p:attrNameLst>
                                      </p:cBhvr>
                                      <p:to>
                                        <p:strVal val="visible"/>
                                      </p:to>
                                    </p:set>
                                    <p:animEffect filter="fade" transition="in">
                                      <p:cBhvr>
                                        <p:cTn id="11" dur="1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3" grpId="1"/>
      <p:bldP build="whole" bldLvl="1" animBg="1" rev="0" advAuto="0" spid="143" grpId="2"/>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nvSpPr>
        <p:spPr>
          <a:xfrm>
            <a:off x="921872" y="254000"/>
            <a:ext cx="10947401" cy="4991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22.  Yesterday I saw a man run around a corner and head for home. When he was halfway there he looked toward home and saw a man in a mask, who was holding a dreaded object. The man who was running turned around and headed back to the corner. What do you think was happening?</a:t>
            </a:r>
          </a:p>
        </p:txBody>
      </p:sp>
      <p:sp>
        <p:nvSpPr>
          <p:cNvPr id="146" name="Shape 146"/>
          <p:cNvSpPr/>
          <p:nvPr/>
        </p:nvSpPr>
        <p:spPr>
          <a:xfrm>
            <a:off x="241300" y="5880100"/>
            <a:ext cx="12522200" cy="39751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It was a baseball game.</a:t>
            </a:r>
            <a:endParaRPr sz="5300">
              <a:solidFill>
                <a:srgbClr val="0061FF"/>
              </a:solidFill>
            </a:endParaRPr>
          </a:p>
          <a:p>
            <a:pPr lvl="0">
              <a:defRPr sz="1800"/>
            </a:pPr>
            <a:r>
              <a:rPr sz="5300">
                <a:solidFill>
                  <a:srgbClr val="0061FF"/>
                </a:solidFill>
              </a:rPr>
              <a:t>(A runner was trying to score, but the catcher was holding the ball so the runner ran back to third base.)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1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6"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nvSpPr>
        <p:spPr>
          <a:xfrm>
            <a:off x="921872" y="603250"/>
            <a:ext cx="10947401" cy="429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23.  While visiting a certain small town, you decide you need a haircut. The town has only two barbers. One barber, Joe, has a very nice haircut. The other barber, Frank, has a very sloppy haircut. Which one would you hire to cut your hair? Why? </a:t>
            </a:r>
          </a:p>
        </p:txBody>
      </p:sp>
      <p:sp>
        <p:nvSpPr>
          <p:cNvPr id="149" name="Shape 149"/>
          <p:cNvSpPr/>
          <p:nvPr/>
        </p:nvSpPr>
        <p:spPr>
          <a:xfrm>
            <a:off x="241300" y="5880100"/>
            <a:ext cx="12522200" cy="2425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Joe got his nice haircut from Frank.</a:t>
            </a:r>
            <a:endParaRPr sz="5300">
              <a:solidFill>
                <a:srgbClr val="0061FF"/>
              </a:solidFill>
            </a:endParaRPr>
          </a:p>
          <a:p>
            <a:pPr lvl="0">
              <a:defRPr sz="1800"/>
            </a:pPr>
            <a:r>
              <a:rPr sz="5300">
                <a:solidFill>
                  <a:srgbClr val="0061FF"/>
                </a:solidFill>
              </a:rPr>
              <a:t>Go to Frank.</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1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9"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nvSpPr>
        <p:spPr>
          <a:xfrm>
            <a:off x="921872" y="2000250"/>
            <a:ext cx="10947401" cy="1498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24.  How can Jenna stand behind Emily, and  Emily stand behind Jenna, at the same time? </a:t>
            </a:r>
          </a:p>
        </p:txBody>
      </p:sp>
      <p:sp>
        <p:nvSpPr>
          <p:cNvPr id="152" name="Shape 152"/>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They are standing back-to-back.</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15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2"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nvSpPr>
        <p:spPr>
          <a:xfrm>
            <a:off x="921872" y="1301750"/>
            <a:ext cx="109474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25.  At the local meat market, the butcher is 5 feet 9 inches tall, wears a size 16 shirt, and a size 9 shoe. He also has a mustache. What does he weigh?</a:t>
            </a:r>
          </a:p>
        </p:txBody>
      </p:sp>
      <p:sp>
        <p:nvSpPr>
          <p:cNvPr id="155" name="Shape 155"/>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He weighs meat.</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1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5" grpId="1"/>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nvSpPr>
        <p:spPr>
          <a:xfrm>
            <a:off x="921872" y="254000"/>
            <a:ext cx="10947401" cy="4991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26.  Farmer Smith had to cross a river with his duck, his dog, and a bag of corn. His little boat would only hold himself and one other item. If left alone, the duck would eat the corn, and the dog would eat the duck. How could Farmer Smith get all three of his possessions safely across the river?</a:t>
            </a:r>
          </a:p>
        </p:txBody>
      </p:sp>
      <p:sp>
        <p:nvSpPr>
          <p:cNvPr id="158" name="Shape 158"/>
          <p:cNvSpPr/>
          <p:nvPr/>
        </p:nvSpPr>
        <p:spPr>
          <a:xfrm>
            <a:off x="241300" y="59055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See next slide: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8" grpId="1"/>
    </p:bldLst>
  </p:timing>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0" name="url?sa=i&amp;rct=j&amp;q=&amp;esrc=s&amp;source=images&amp;cd=&amp;docid=ir81ze_3E7pCPM&amp;tbnid=-Mf4nRUoYbh1yM-&amp;ved=0CAUQjRw&amp;url=http%3A%2F%2Fanastaciavargas.wordpress.com%2F2012%2F07%2F12%2Fmy-drawing-of-a-river%2F&amp;ei=-b1RUrW.tiff"/>
          <p:cNvPicPr/>
          <p:nvPr/>
        </p:nvPicPr>
        <p:blipFill>
          <a:blip/>
          <a:stretch>
            <a:fillRect/>
          </a:stretch>
        </p:blipFill>
        <p:spPr>
          <a:xfrm>
            <a:off x="-3984869" y="-7345158"/>
            <a:ext cx="18332935" cy="24443916"/>
          </a:xfrm>
          <a:prstGeom prst="rect">
            <a:avLst/>
          </a:prstGeom>
          <a:ln w="12700">
            <a:miter lim="400000"/>
          </a:ln>
        </p:spPr>
      </p:pic>
      <p:pic>
        <p:nvPicPr>
          <p:cNvPr id="161" name="url?sa=i&amp;rct=j&amp;q=&amp;esrc=s&amp;source=images&amp;cd=&amp;docid=WVXQOiQvSzznfM&amp;tbnid=PwD2BCj00E0wvM-&amp;ved=0CAUQjRw&amp;url=http%3A%2F%2Fwww.enchantedlearning.com%2FRisfor.shtml&amp;ei=nb5RUrbPFsWLrgGI7oAY&amp;bvm=bv.53537100,d.png"/>
          <p:cNvPicPr/>
          <p:nvPr/>
        </p:nvPicPr>
        <p:blipFill>
          <a:blip/>
          <a:stretch>
            <a:fillRect/>
          </a:stretch>
        </p:blipFill>
        <p:spPr>
          <a:xfrm flipH="1">
            <a:off x="4974431" y="3229371"/>
            <a:ext cx="2484041" cy="1361679"/>
          </a:xfrm>
          <a:prstGeom prst="rect">
            <a:avLst/>
          </a:prstGeom>
          <a:ln w="12700">
            <a:miter lim="400000"/>
          </a:ln>
        </p:spPr>
      </p:pic>
      <p:grpSp>
        <p:nvGrpSpPr>
          <p:cNvPr id="164" name="Group 164"/>
          <p:cNvGrpSpPr/>
          <p:nvPr/>
        </p:nvGrpSpPr>
        <p:grpSpPr>
          <a:xfrm>
            <a:off x="2538978" y="3423282"/>
            <a:ext cx="1083388" cy="2541228"/>
            <a:chOff x="41793" y="19843"/>
            <a:chExt cx="1083387" cy="2541227"/>
          </a:xfrm>
        </p:grpSpPr>
        <p:pic>
          <p:nvPicPr>
            <p:cNvPr id="162" name="url?sa=i&amp;rct=j&amp;q=&amp;esrc=s&amp;source=images&amp;cd=&amp;docid=zAA4QJwD5TiMeM&amp;tbnid=BRzVPzl5ZKKM-M-&amp;ved=0CAUQjRw&amp;url=http%3A%2F%2Fwww.preschools4all.com%2Ffarmer-in-the-dell.html&amp;ei=PL5RUv63NcfmqwH2hYDoAQ&amp;bvm=bv.53.png"/>
            <p:cNvPicPr/>
            <p:nvPr/>
          </p:nvPicPr>
          <p:blipFill>
            <a:blip/>
            <a:stretch>
              <a:fillRect/>
            </a:stretch>
          </p:blipFill>
          <p:spPr>
            <a:xfrm flipH="1">
              <a:off x="141923" y="19843"/>
              <a:ext cx="983258" cy="1718876"/>
            </a:xfrm>
            <a:prstGeom prst="rect">
              <a:avLst/>
            </a:prstGeom>
            <a:ln w="12700" cap="flat">
              <a:noFill/>
              <a:miter lim="400000"/>
            </a:ln>
            <a:effectLst/>
          </p:spPr>
        </p:pic>
        <p:pic>
          <p:nvPicPr>
            <p:cNvPr id="163" name="url?sa=i&amp;rct=j&amp;q=&amp;esrc=s&amp;source=images&amp;cd=&amp;docid=1abBWNW-HijeaM&amp;tbnid=eRE-TqG4aMePIM-&amp;ved=0CAUQjRw&amp;url=http%3A%2F%2Ftlc.howstuffworks.com%2Ffamily%2Fhow-to-draw-a-duck.htm&amp;ei=8L5RUuS8GILvqwHO6YDIAQ&amp;bv.png"/>
            <p:cNvPicPr/>
            <p:nvPr/>
          </p:nvPicPr>
          <p:blipFill>
            <a:blip/>
            <a:stretch>
              <a:fillRect/>
            </a:stretch>
          </p:blipFill>
          <p:spPr>
            <a:xfrm>
              <a:off x="41793" y="1542927"/>
              <a:ext cx="1076231" cy="1018145"/>
            </a:xfrm>
            <a:prstGeom prst="rect">
              <a:avLst/>
            </a:prstGeom>
            <a:ln w="12700" cap="flat">
              <a:noFill/>
              <a:miter lim="400000"/>
            </a:ln>
            <a:effectLst/>
          </p:spPr>
        </p:pic>
      </p:grpSp>
      <p:pic>
        <p:nvPicPr>
          <p:cNvPr id="165" name="url?sa=i&amp;rct=j&amp;q=&amp;esrc=s&amp;source=images&amp;cd=&amp;docid=cQD6OUmR770sFM&amp;tbnid=N98Xd0amfIAbjM-&amp;ved=0CAUQjRw&amp;url=http%3A%2F%2Ftlc.howstuffworks.com%2Ffamily%2Fhow-to-draw-a-dog.htm&amp;ei=GL9RUvGIJcaKrAG02YHQAQ&amp;bvm.png"/>
          <p:cNvPicPr/>
          <p:nvPr/>
        </p:nvPicPr>
        <p:blipFill>
          <a:blip/>
          <a:stretch>
            <a:fillRect/>
          </a:stretch>
        </p:blipFill>
        <p:spPr>
          <a:xfrm>
            <a:off x="1519608" y="5124610"/>
            <a:ext cx="1329884" cy="1278065"/>
          </a:xfrm>
          <a:prstGeom prst="rect">
            <a:avLst/>
          </a:prstGeom>
          <a:ln w="12700">
            <a:miter lim="400000"/>
          </a:ln>
        </p:spPr>
      </p:pic>
      <p:pic>
        <p:nvPicPr>
          <p:cNvPr id="166" name="url?sa=i&amp;rct=j&amp;q=&amp;esrc=s&amp;source=images&amp;cd=&amp;docid=z_DaFcS-ExrDQM&amp;tbnid=2ocVfCImmZB1TM-&amp;ved=0CAUQjRw&amp;url=http%3A%2F%2Fwww.fotosearch.com%2Fphotos-images%2Fpop-corn-bag.html&amp;ei=eb9RUoDJC4TeqgHnkICQBg&amp;bvm.png"/>
          <p:cNvPicPr/>
          <p:nvPr/>
        </p:nvPicPr>
        <p:blipFill>
          <a:blip/>
          <a:stretch>
            <a:fillRect/>
          </a:stretch>
        </p:blipFill>
        <p:spPr>
          <a:xfrm>
            <a:off x="3814143" y="4438953"/>
            <a:ext cx="566936" cy="864875"/>
          </a:xfrm>
          <a:prstGeom prst="rect">
            <a:avLst/>
          </a:prstGeom>
          <a:ln w="12700">
            <a:miter lim="400000"/>
          </a:ln>
        </p:spPr>
      </p:pic>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8" name="url?sa=i&amp;rct=j&amp;q=&amp;esrc=s&amp;source=images&amp;cd=&amp;docid=ir81ze_3E7pCPM&amp;tbnid=-Mf4nRUoYbh1yM-&amp;ved=0CAUQjRw&amp;url=http%3A%2F%2Fanastaciavargas.wordpress.com%2F2012%2F07%2F12%2Fmy-drawing-of-a-river%2F&amp;ei=-b1RUrW.tiff"/>
          <p:cNvPicPr/>
          <p:nvPr/>
        </p:nvPicPr>
        <p:blipFill>
          <a:blip/>
          <a:stretch>
            <a:fillRect/>
          </a:stretch>
        </p:blipFill>
        <p:spPr>
          <a:xfrm>
            <a:off x="-3984869" y="-7345158"/>
            <a:ext cx="18332935" cy="24443916"/>
          </a:xfrm>
          <a:prstGeom prst="rect">
            <a:avLst/>
          </a:prstGeom>
          <a:ln w="12700">
            <a:miter lim="400000"/>
          </a:ln>
        </p:spPr>
      </p:pic>
      <p:pic>
        <p:nvPicPr>
          <p:cNvPr id="169" name="url?sa=i&amp;rct=j&amp;q=&amp;esrc=s&amp;source=images&amp;cd=&amp;docid=WVXQOiQvSzznfM&amp;tbnid=PwD2BCj00E0wvM-&amp;ved=0CAUQjRw&amp;url=http%3A%2F%2Fwww.enchantedlearning.com%2FRisfor.shtml&amp;ei=nb5RUrbPFsWLrgGI7oAY&amp;bvm=bv.53537100,d.png"/>
          <p:cNvPicPr/>
          <p:nvPr/>
        </p:nvPicPr>
        <p:blipFill>
          <a:blip/>
          <a:stretch>
            <a:fillRect/>
          </a:stretch>
        </p:blipFill>
        <p:spPr>
          <a:xfrm flipH="1">
            <a:off x="4974431" y="3229371"/>
            <a:ext cx="2484041" cy="1361679"/>
          </a:xfrm>
          <a:prstGeom prst="rect">
            <a:avLst/>
          </a:prstGeom>
          <a:ln w="12700">
            <a:miter lim="400000"/>
          </a:ln>
        </p:spPr>
      </p:pic>
      <p:pic>
        <p:nvPicPr>
          <p:cNvPr id="170" name="url?sa=i&amp;rct=j&amp;q=&amp;esrc=s&amp;source=images&amp;cd=&amp;docid=zAA4QJwD5TiMeM&amp;tbnid=BRzVPzl5ZKKM-M-&amp;ved=0CAUQjRw&amp;url=http%3A%2F%2Fwww.preschools4all.com%2Ffarmer-in-the-dell.html&amp;ei=PL5RUv63NcfmqwH2hYDoAQ&amp;bvm=bv.53.png"/>
          <p:cNvPicPr/>
          <p:nvPr/>
        </p:nvPicPr>
        <p:blipFill>
          <a:blip/>
          <a:stretch>
            <a:fillRect/>
          </a:stretch>
        </p:blipFill>
        <p:spPr>
          <a:xfrm flipH="1">
            <a:off x="11087200" y="3861305"/>
            <a:ext cx="983258" cy="1718876"/>
          </a:xfrm>
          <a:prstGeom prst="rect">
            <a:avLst/>
          </a:prstGeom>
          <a:ln w="12700">
            <a:miter lim="400000"/>
          </a:ln>
        </p:spPr>
      </p:pic>
      <p:pic>
        <p:nvPicPr>
          <p:cNvPr id="171" name="url?sa=i&amp;rct=j&amp;q=&amp;esrc=s&amp;source=images&amp;cd=&amp;docid=1abBWNW-HijeaM&amp;tbnid=eRE-TqG4aMePIM-&amp;ved=0CAUQjRw&amp;url=http%3A%2F%2Ftlc.howstuffworks.com%2Ffamily%2Fhow-to-draw-a-duck.htm&amp;ei=8L5RUuS8GILvqwHO6YDIAQ&amp;bv.png"/>
          <p:cNvPicPr/>
          <p:nvPr/>
        </p:nvPicPr>
        <p:blipFill>
          <a:blip/>
          <a:stretch>
            <a:fillRect/>
          </a:stretch>
        </p:blipFill>
        <p:spPr>
          <a:xfrm>
            <a:off x="11213077" y="5492465"/>
            <a:ext cx="1076231" cy="1018145"/>
          </a:xfrm>
          <a:prstGeom prst="rect">
            <a:avLst/>
          </a:prstGeom>
          <a:ln w="12700">
            <a:miter lim="400000"/>
          </a:ln>
        </p:spPr>
      </p:pic>
      <p:pic>
        <p:nvPicPr>
          <p:cNvPr id="172" name="url?sa=i&amp;rct=j&amp;q=&amp;esrc=s&amp;source=images&amp;cd=&amp;docid=cQD6OUmR770sFM&amp;tbnid=N98Xd0amfIAbjM-&amp;ved=0CAUQjRw&amp;url=http%3A%2F%2Ftlc.howstuffworks.com%2Ffamily%2Fhow-to-draw-a-dog.htm&amp;ei=GL9RUvGIJcaKrAG02YHQAQ&amp;bvm.png"/>
          <p:cNvPicPr/>
          <p:nvPr/>
        </p:nvPicPr>
        <p:blipFill>
          <a:blip/>
          <a:stretch>
            <a:fillRect/>
          </a:stretch>
        </p:blipFill>
        <p:spPr>
          <a:xfrm>
            <a:off x="1519608" y="5124610"/>
            <a:ext cx="1329884" cy="1278065"/>
          </a:xfrm>
          <a:prstGeom prst="rect">
            <a:avLst/>
          </a:prstGeom>
          <a:ln w="12700">
            <a:miter lim="400000"/>
          </a:ln>
        </p:spPr>
      </p:pic>
      <p:pic>
        <p:nvPicPr>
          <p:cNvPr id="173" name="url?sa=i&amp;rct=j&amp;q=&amp;esrc=s&amp;source=images&amp;cd=&amp;docid=z_DaFcS-ExrDQM&amp;tbnid=2ocVfCImmZB1TM-&amp;ved=0CAUQjRw&amp;url=http%3A%2F%2Fwww.fotosearch.com%2Fphotos-images%2Fpop-corn-bag.html&amp;ei=eb9RUoDJC4TeqgHnkICQBg&amp;bvm.png"/>
          <p:cNvPicPr/>
          <p:nvPr/>
        </p:nvPicPr>
        <p:blipFill>
          <a:blip/>
          <a:stretch>
            <a:fillRect/>
          </a:stretch>
        </p:blipFill>
        <p:spPr>
          <a:xfrm>
            <a:off x="3814143" y="4438953"/>
            <a:ext cx="566936" cy="864875"/>
          </a:xfrm>
          <a:prstGeom prst="rect">
            <a:avLst/>
          </a:prstGeom>
          <a:ln w="12700">
            <a:miter lim="400000"/>
          </a:ln>
        </p:spPr>
      </p:pic>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5" name="url?sa=i&amp;rct=j&amp;q=&amp;esrc=s&amp;source=images&amp;cd=&amp;docid=ir81ze_3E7pCPM&amp;tbnid=-Mf4nRUoYbh1yM-&amp;ved=0CAUQjRw&amp;url=http%3A%2F%2Fanastaciavargas.wordpress.com%2F2012%2F07%2F12%2Fmy-drawing-of-a-river%2F&amp;ei=-b1RUrW.tiff"/>
          <p:cNvPicPr/>
          <p:nvPr/>
        </p:nvPicPr>
        <p:blipFill>
          <a:blip/>
          <a:stretch>
            <a:fillRect/>
          </a:stretch>
        </p:blipFill>
        <p:spPr>
          <a:xfrm>
            <a:off x="-3984869" y="-7345158"/>
            <a:ext cx="18332935" cy="24443916"/>
          </a:xfrm>
          <a:prstGeom prst="rect">
            <a:avLst/>
          </a:prstGeom>
          <a:ln w="12700">
            <a:miter lim="400000"/>
          </a:ln>
        </p:spPr>
      </p:pic>
      <p:pic>
        <p:nvPicPr>
          <p:cNvPr id="176" name="url?sa=i&amp;rct=j&amp;q=&amp;esrc=s&amp;source=images&amp;cd=&amp;docid=WVXQOiQvSzznfM&amp;tbnid=PwD2BCj00E0wvM-&amp;ved=0CAUQjRw&amp;url=http%3A%2F%2Fwww.enchantedlearning.com%2FRisfor.shtml&amp;ei=nb5RUrbPFsWLrgGI7oAY&amp;bvm=bv.53537100,d.png"/>
          <p:cNvPicPr/>
          <p:nvPr/>
        </p:nvPicPr>
        <p:blipFill>
          <a:blip/>
          <a:stretch>
            <a:fillRect/>
          </a:stretch>
        </p:blipFill>
        <p:spPr>
          <a:xfrm flipH="1">
            <a:off x="4974431" y="3229371"/>
            <a:ext cx="2484041" cy="1361679"/>
          </a:xfrm>
          <a:prstGeom prst="rect">
            <a:avLst/>
          </a:prstGeom>
          <a:ln w="12700">
            <a:miter lim="400000"/>
          </a:ln>
        </p:spPr>
      </p:pic>
      <p:pic>
        <p:nvPicPr>
          <p:cNvPr id="177" name="url?sa=i&amp;rct=j&amp;q=&amp;esrc=s&amp;source=images&amp;cd=&amp;docid=1abBWNW-HijeaM&amp;tbnid=eRE-TqG4aMePIM-&amp;ved=0CAUQjRw&amp;url=http%3A%2F%2Ftlc.howstuffworks.com%2Ffamily%2Fhow-to-draw-a-duck.htm&amp;ei=8L5RUuS8GILvqwHO6YDIAQ&amp;bv.png"/>
          <p:cNvPicPr/>
          <p:nvPr/>
        </p:nvPicPr>
        <p:blipFill>
          <a:blip/>
          <a:stretch>
            <a:fillRect/>
          </a:stretch>
        </p:blipFill>
        <p:spPr>
          <a:xfrm>
            <a:off x="11213077" y="5492465"/>
            <a:ext cx="1076231" cy="1018145"/>
          </a:xfrm>
          <a:prstGeom prst="rect">
            <a:avLst/>
          </a:prstGeom>
          <a:ln w="12700">
            <a:miter lim="400000"/>
          </a:ln>
        </p:spPr>
      </p:pic>
      <p:pic>
        <p:nvPicPr>
          <p:cNvPr id="178" name="url?sa=i&amp;rct=j&amp;q=&amp;esrc=s&amp;source=images&amp;cd=&amp;docid=cQD6OUmR770sFM&amp;tbnid=N98Xd0amfIAbjM-&amp;ved=0CAUQjRw&amp;url=http%3A%2F%2Ftlc.howstuffworks.com%2Ffamily%2Fhow-to-draw-a-dog.htm&amp;ei=GL9RUvGIJcaKrAG02YHQAQ&amp;bvm.png"/>
          <p:cNvPicPr/>
          <p:nvPr/>
        </p:nvPicPr>
        <p:blipFill>
          <a:blip/>
          <a:stretch>
            <a:fillRect/>
          </a:stretch>
        </p:blipFill>
        <p:spPr>
          <a:xfrm>
            <a:off x="1519608" y="5124610"/>
            <a:ext cx="1329884" cy="1278065"/>
          </a:xfrm>
          <a:prstGeom prst="rect">
            <a:avLst/>
          </a:prstGeom>
          <a:ln w="12700">
            <a:miter lim="400000"/>
          </a:ln>
        </p:spPr>
      </p:pic>
      <p:grpSp>
        <p:nvGrpSpPr>
          <p:cNvPr id="181" name="Group 181"/>
          <p:cNvGrpSpPr/>
          <p:nvPr/>
        </p:nvGrpSpPr>
        <p:grpSpPr>
          <a:xfrm>
            <a:off x="2413100" y="3874005"/>
            <a:ext cx="1967979" cy="1718876"/>
            <a:chOff x="12908" y="19843"/>
            <a:chExt cx="1967977" cy="1718874"/>
          </a:xfrm>
        </p:grpSpPr>
        <p:pic>
          <p:nvPicPr>
            <p:cNvPr id="179" name="url?sa=i&amp;rct=j&amp;q=&amp;esrc=s&amp;source=images&amp;cd=&amp;docid=zAA4QJwD5TiMeM&amp;tbnid=BRzVPzl5ZKKM-M-&amp;ved=0CAUQjRw&amp;url=http%3A%2F%2Fwww.preschools4all.com%2Ffarmer-in-the-dell.html&amp;ei=PL5RUv63NcfmqwH2hYDoAQ&amp;bvm=bv.53.png"/>
            <p:cNvPicPr/>
            <p:nvPr/>
          </p:nvPicPr>
          <p:blipFill>
            <a:blip/>
            <a:stretch>
              <a:fillRect/>
            </a:stretch>
          </p:blipFill>
          <p:spPr>
            <a:xfrm flipH="1">
              <a:off x="12908" y="19843"/>
              <a:ext cx="983258" cy="1718876"/>
            </a:xfrm>
            <a:prstGeom prst="rect">
              <a:avLst/>
            </a:prstGeom>
            <a:ln w="12700" cap="flat">
              <a:noFill/>
              <a:miter lim="400000"/>
            </a:ln>
            <a:effectLst/>
          </p:spPr>
        </p:pic>
        <p:pic>
          <p:nvPicPr>
            <p:cNvPr id="180" name="url?sa=i&amp;rct=j&amp;q=&amp;esrc=s&amp;source=images&amp;cd=&amp;docid=z_DaFcS-ExrDQM&amp;tbnid=2ocVfCImmZB1TM-&amp;ved=0CAUQjRw&amp;url=http%3A%2F%2Fwww.fotosearch.com%2Fphotos-images%2Fpop-corn-bag.html&amp;ei=eb9RUoDJC4TeqgHnkICQBg&amp;bvm.png"/>
            <p:cNvPicPr/>
            <p:nvPr/>
          </p:nvPicPr>
          <p:blipFill>
            <a:blip/>
            <a:stretch>
              <a:fillRect/>
            </a:stretch>
          </p:blipFill>
          <p:spPr>
            <a:xfrm>
              <a:off x="1413950" y="584791"/>
              <a:ext cx="566937" cy="864875"/>
            </a:xfrm>
            <a:prstGeom prst="rect">
              <a:avLst/>
            </a:prstGeom>
            <a:ln w="12700" cap="flat">
              <a:noFill/>
              <a:miter lim="400000"/>
            </a:ln>
            <a:effectLst/>
          </p:spPr>
        </p:pic>
      </p:gr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nvSpPr>
        <p:spPr>
          <a:xfrm>
            <a:off x="1122" y="1111250"/>
            <a:ext cx="129921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endParaRPr sz="4800"/>
          </a:p>
          <a:p>
            <a:pPr lvl="0">
              <a:defRPr sz="1800"/>
            </a:pPr>
            <a:r>
              <a:rPr sz="4800"/>
              <a:t>3.  Polar bears never eat penguins, even if they are starving. Why not? (No, they don't have a penguin allergy!)</a:t>
            </a:r>
          </a:p>
        </p:txBody>
      </p:sp>
      <p:sp>
        <p:nvSpPr>
          <p:cNvPr id="49" name="Shape 49"/>
          <p:cNvSpPr/>
          <p:nvPr/>
        </p:nvSpPr>
        <p:spPr>
          <a:xfrm>
            <a:off x="203200" y="5702300"/>
            <a:ext cx="12522200" cy="3200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They live in different regions</a:t>
            </a:r>
            <a:endParaRPr sz="5300">
              <a:solidFill>
                <a:srgbClr val="0061FF"/>
              </a:solidFill>
            </a:endParaRPr>
          </a:p>
          <a:p>
            <a:pPr lvl="0">
              <a:defRPr sz="1800"/>
            </a:pPr>
            <a:r>
              <a:rPr sz="5300">
                <a:solidFill>
                  <a:srgbClr val="0061FF"/>
                </a:solidFill>
              </a:rPr>
              <a:t>(Polar bears- North Pole, </a:t>
            </a:r>
            <a:endParaRPr sz="5300">
              <a:solidFill>
                <a:srgbClr val="0061FF"/>
              </a:solidFill>
            </a:endParaRPr>
          </a:p>
          <a:p>
            <a:pPr lvl="0">
              <a:defRPr sz="1800"/>
            </a:pPr>
            <a:r>
              <a:rPr sz="5300">
                <a:solidFill>
                  <a:srgbClr val="0061FF"/>
                </a:solidFill>
              </a:rPr>
              <a:t>Penguins- South Pole)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9" grpId="1"/>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3" name="url?sa=i&amp;rct=j&amp;q=&amp;esrc=s&amp;source=images&amp;cd=&amp;docid=ir81ze_3E7pCPM&amp;tbnid=-Mf4nRUoYbh1yM-&amp;ved=0CAUQjRw&amp;url=http%3A%2F%2Fanastaciavargas.wordpress.com%2F2012%2F07%2F12%2Fmy-drawing-of-a-river%2F&amp;ei=-b1RUrW.tiff"/>
          <p:cNvPicPr/>
          <p:nvPr/>
        </p:nvPicPr>
        <p:blipFill>
          <a:blip/>
          <a:stretch>
            <a:fillRect/>
          </a:stretch>
        </p:blipFill>
        <p:spPr>
          <a:xfrm>
            <a:off x="-3984869" y="-7345158"/>
            <a:ext cx="18332935" cy="24443916"/>
          </a:xfrm>
          <a:prstGeom prst="rect">
            <a:avLst/>
          </a:prstGeom>
          <a:ln w="12700">
            <a:miter lim="400000"/>
          </a:ln>
        </p:spPr>
      </p:pic>
      <p:pic>
        <p:nvPicPr>
          <p:cNvPr id="184" name="url?sa=i&amp;rct=j&amp;q=&amp;esrc=s&amp;source=images&amp;cd=&amp;docid=WVXQOiQvSzznfM&amp;tbnid=PwD2BCj00E0wvM-&amp;ved=0CAUQjRw&amp;url=http%3A%2F%2Fwww.enchantedlearning.com%2FRisfor.shtml&amp;ei=nb5RUrbPFsWLrgGI7oAY&amp;bvm=bv.53537100,d.png"/>
          <p:cNvPicPr/>
          <p:nvPr/>
        </p:nvPicPr>
        <p:blipFill>
          <a:blip/>
          <a:stretch>
            <a:fillRect/>
          </a:stretch>
        </p:blipFill>
        <p:spPr>
          <a:xfrm flipH="1">
            <a:off x="4974431" y="3229371"/>
            <a:ext cx="2484041" cy="1361679"/>
          </a:xfrm>
          <a:prstGeom prst="rect">
            <a:avLst/>
          </a:prstGeom>
          <a:ln w="12700">
            <a:miter lim="400000"/>
          </a:ln>
        </p:spPr>
      </p:pic>
      <p:pic>
        <p:nvPicPr>
          <p:cNvPr id="185" name="url?sa=i&amp;rct=j&amp;q=&amp;esrc=s&amp;source=images&amp;cd=&amp;docid=cQD6OUmR770sFM&amp;tbnid=N98Xd0amfIAbjM-&amp;ved=0CAUQjRw&amp;url=http%3A%2F%2Ftlc.howstuffworks.com%2Ffamily%2Fhow-to-draw-a-dog.htm&amp;ei=GL9RUvGIJcaKrAG02YHQAQ&amp;bvm.png"/>
          <p:cNvPicPr/>
          <p:nvPr/>
        </p:nvPicPr>
        <p:blipFill>
          <a:blip/>
          <a:stretch>
            <a:fillRect/>
          </a:stretch>
        </p:blipFill>
        <p:spPr>
          <a:xfrm>
            <a:off x="1519608" y="5124610"/>
            <a:ext cx="1329884" cy="1278065"/>
          </a:xfrm>
          <a:prstGeom prst="rect">
            <a:avLst/>
          </a:prstGeom>
          <a:ln w="12700">
            <a:miter lim="400000"/>
          </a:ln>
        </p:spPr>
      </p:pic>
      <p:grpSp>
        <p:nvGrpSpPr>
          <p:cNvPr id="188" name="Group 188"/>
          <p:cNvGrpSpPr/>
          <p:nvPr/>
        </p:nvGrpSpPr>
        <p:grpSpPr>
          <a:xfrm>
            <a:off x="11074500" y="4152713"/>
            <a:ext cx="1354508" cy="2573106"/>
            <a:chOff x="12908" y="19843"/>
            <a:chExt cx="1354507" cy="2573104"/>
          </a:xfrm>
        </p:grpSpPr>
        <p:pic>
          <p:nvPicPr>
            <p:cNvPr id="186" name="url?sa=i&amp;rct=j&amp;q=&amp;esrc=s&amp;source=images&amp;cd=&amp;docid=1abBWNW-HijeaM&amp;tbnid=eRE-TqG4aMePIM-&amp;ved=0CAUQjRw&amp;url=http%3A%2F%2Ftlc.howstuffworks.com%2Ffamily%2Fhow-to-draw-a-duck.htm&amp;ei=8L5RUuS8GILvqwHO6YDIAQ&amp;bv.png"/>
            <p:cNvPicPr/>
            <p:nvPr/>
          </p:nvPicPr>
          <p:blipFill>
            <a:blip/>
            <a:stretch>
              <a:fillRect/>
            </a:stretch>
          </p:blipFill>
          <p:spPr>
            <a:xfrm>
              <a:off x="291186" y="1574804"/>
              <a:ext cx="1076230" cy="1018145"/>
            </a:xfrm>
            <a:prstGeom prst="rect">
              <a:avLst/>
            </a:prstGeom>
            <a:ln w="12700" cap="flat">
              <a:noFill/>
              <a:miter lim="400000"/>
            </a:ln>
            <a:effectLst/>
          </p:spPr>
        </p:pic>
        <p:pic>
          <p:nvPicPr>
            <p:cNvPr id="187" name="url?sa=i&amp;rct=j&amp;q=&amp;esrc=s&amp;source=images&amp;cd=&amp;docid=zAA4QJwD5TiMeM&amp;tbnid=BRzVPzl5ZKKM-M-&amp;ved=0CAUQjRw&amp;url=http%3A%2F%2Fwww.preschools4all.com%2Ffarmer-in-the-dell.html&amp;ei=PL5RUv63NcfmqwH2hYDoAQ&amp;bvm=bv.53.png"/>
            <p:cNvPicPr/>
            <p:nvPr/>
          </p:nvPicPr>
          <p:blipFill>
            <a:blip/>
            <a:stretch>
              <a:fillRect/>
            </a:stretch>
          </p:blipFill>
          <p:spPr>
            <a:xfrm flipH="1">
              <a:off x="12908" y="19843"/>
              <a:ext cx="983258" cy="1718876"/>
            </a:xfrm>
            <a:prstGeom prst="rect">
              <a:avLst/>
            </a:prstGeom>
            <a:ln w="12700" cap="flat">
              <a:noFill/>
              <a:miter lim="400000"/>
            </a:ln>
            <a:effectLst/>
          </p:spPr>
        </p:pic>
      </p:grpSp>
      <p:pic>
        <p:nvPicPr>
          <p:cNvPr id="189" name="url?sa=i&amp;rct=j&amp;q=&amp;esrc=s&amp;source=images&amp;cd=&amp;docid=z_DaFcS-ExrDQM&amp;tbnid=2ocVfCImmZB1TM-&amp;ved=0CAUQjRw&amp;url=http%3A%2F%2Fwww.fotosearch.com%2Fphotos-images%2Fpop-corn-bag.html&amp;ei=eb9RUoDJC4TeqgHnkICQBg&amp;bvm.png"/>
          <p:cNvPicPr/>
          <p:nvPr/>
        </p:nvPicPr>
        <p:blipFill>
          <a:blip/>
          <a:stretch>
            <a:fillRect/>
          </a:stretch>
        </p:blipFill>
        <p:spPr>
          <a:xfrm>
            <a:off x="12170742" y="4362753"/>
            <a:ext cx="566937" cy="864875"/>
          </a:xfrm>
          <a:prstGeom prst="rect">
            <a:avLst/>
          </a:prstGeom>
          <a:ln w="12700">
            <a:miter lim="400000"/>
          </a:ln>
        </p:spPr>
      </p:pic>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91" name="url?sa=i&amp;rct=j&amp;q=&amp;esrc=s&amp;source=images&amp;cd=&amp;docid=ir81ze_3E7pCPM&amp;tbnid=-Mf4nRUoYbh1yM-&amp;ved=0CAUQjRw&amp;url=http%3A%2F%2Fanastaciavargas.wordpress.com%2F2012%2F07%2F12%2Fmy-drawing-of-a-river%2F&amp;ei=-b1RUrW.tiff"/>
          <p:cNvPicPr/>
          <p:nvPr/>
        </p:nvPicPr>
        <p:blipFill>
          <a:blip/>
          <a:stretch>
            <a:fillRect/>
          </a:stretch>
        </p:blipFill>
        <p:spPr>
          <a:xfrm>
            <a:off x="-3984869" y="-7345158"/>
            <a:ext cx="18332935" cy="24443916"/>
          </a:xfrm>
          <a:prstGeom prst="rect">
            <a:avLst/>
          </a:prstGeom>
          <a:ln w="12700">
            <a:miter lim="400000"/>
          </a:ln>
        </p:spPr>
      </p:pic>
      <p:pic>
        <p:nvPicPr>
          <p:cNvPr id="192" name="url?sa=i&amp;rct=j&amp;q=&amp;esrc=s&amp;source=images&amp;cd=&amp;docid=WVXQOiQvSzznfM&amp;tbnid=PwD2BCj00E0wvM-&amp;ved=0CAUQjRw&amp;url=http%3A%2F%2Fwww.enchantedlearning.com%2FRisfor.shtml&amp;ei=nb5RUrbPFsWLrgGI7oAY&amp;bvm=bv.53537100,d.png"/>
          <p:cNvPicPr/>
          <p:nvPr/>
        </p:nvPicPr>
        <p:blipFill>
          <a:blip/>
          <a:stretch>
            <a:fillRect/>
          </a:stretch>
        </p:blipFill>
        <p:spPr>
          <a:xfrm flipH="1">
            <a:off x="4974431" y="3229371"/>
            <a:ext cx="2484041" cy="1361679"/>
          </a:xfrm>
          <a:prstGeom prst="rect">
            <a:avLst/>
          </a:prstGeom>
          <a:ln w="12700">
            <a:miter lim="400000"/>
          </a:ln>
        </p:spPr>
      </p:pic>
      <p:pic>
        <p:nvPicPr>
          <p:cNvPr id="193" name="url?sa=i&amp;rct=j&amp;q=&amp;esrc=s&amp;source=images&amp;cd=&amp;docid=1abBWNW-HijeaM&amp;tbnid=eRE-TqG4aMePIM-&amp;ved=0CAUQjRw&amp;url=http%3A%2F%2Ftlc.howstuffworks.com%2Ffamily%2Fhow-to-draw-a-duck.htm&amp;ei=8L5RUuS8GILvqwHO6YDIAQ&amp;bv.png"/>
          <p:cNvPicPr/>
          <p:nvPr/>
        </p:nvPicPr>
        <p:blipFill>
          <a:blip/>
          <a:stretch>
            <a:fillRect/>
          </a:stretch>
        </p:blipFill>
        <p:spPr>
          <a:xfrm>
            <a:off x="2691378" y="5059974"/>
            <a:ext cx="1076231" cy="1018145"/>
          </a:xfrm>
          <a:prstGeom prst="rect">
            <a:avLst/>
          </a:prstGeom>
          <a:ln w="12700">
            <a:miter lim="400000"/>
          </a:ln>
        </p:spPr>
      </p:pic>
      <p:grpSp>
        <p:nvGrpSpPr>
          <p:cNvPr id="196" name="Group 196"/>
          <p:cNvGrpSpPr/>
          <p:nvPr/>
        </p:nvGrpSpPr>
        <p:grpSpPr>
          <a:xfrm>
            <a:off x="1519608" y="3505013"/>
            <a:ext cx="1876751" cy="2897662"/>
            <a:chOff x="39290" y="19843"/>
            <a:chExt cx="1876749" cy="2897660"/>
          </a:xfrm>
        </p:grpSpPr>
        <p:pic>
          <p:nvPicPr>
            <p:cNvPr id="194" name="url?sa=i&amp;rct=j&amp;q=&amp;esrc=s&amp;source=images&amp;cd=&amp;docid=cQD6OUmR770sFM&amp;tbnid=N98Xd0amfIAbjM-&amp;ved=0CAUQjRw&amp;url=http%3A%2F%2Ftlc.howstuffworks.com%2Ffamily%2Fhow-to-draw-a-dog.htm&amp;ei=GL9RUvGIJcaKrAG02YHQAQ&amp;bvm.png"/>
            <p:cNvPicPr/>
            <p:nvPr/>
          </p:nvPicPr>
          <p:blipFill>
            <a:blip/>
            <a:stretch>
              <a:fillRect/>
            </a:stretch>
          </p:blipFill>
          <p:spPr>
            <a:xfrm>
              <a:off x="39290" y="1639440"/>
              <a:ext cx="1329885" cy="1278065"/>
            </a:xfrm>
            <a:prstGeom prst="rect">
              <a:avLst/>
            </a:prstGeom>
            <a:ln w="12700" cap="flat">
              <a:noFill/>
              <a:miter lim="400000"/>
            </a:ln>
            <a:effectLst/>
          </p:spPr>
        </p:pic>
        <p:pic>
          <p:nvPicPr>
            <p:cNvPr id="195" name="url?sa=i&amp;rct=j&amp;q=&amp;esrc=s&amp;source=images&amp;cd=&amp;docid=zAA4QJwD5TiMeM&amp;tbnid=BRzVPzl5ZKKM-M-&amp;ved=0CAUQjRw&amp;url=http%3A%2F%2Fwww.preschools4all.com%2Ffarmer-in-the-dell.html&amp;ei=PL5RUv63NcfmqwH2hYDoAQ&amp;bvm=bv.53.png"/>
            <p:cNvPicPr/>
            <p:nvPr/>
          </p:nvPicPr>
          <p:blipFill>
            <a:blip/>
            <a:stretch>
              <a:fillRect/>
            </a:stretch>
          </p:blipFill>
          <p:spPr>
            <a:xfrm flipH="1">
              <a:off x="932783" y="19843"/>
              <a:ext cx="983258" cy="1718876"/>
            </a:xfrm>
            <a:prstGeom prst="rect">
              <a:avLst/>
            </a:prstGeom>
            <a:ln w="12700" cap="flat">
              <a:noFill/>
              <a:miter lim="400000"/>
            </a:ln>
            <a:effectLst/>
          </p:spPr>
        </p:pic>
      </p:grpSp>
      <p:pic>
        <p:nvPicPr>
          <p:cNvPr id="197" name="url?sa=i&amp;rct=j&amp;q=&amp;esrc=s&amp;source=images&amp;cd=&amp;docid=z_DaFcS-ExrDQM&amp;tbnid=2ocVfCImmZB1TM-&amp;ved=0CAUQjRw&amp;url=http%3A%2F%2Fwww.fotosearch.com%2Fphotos-images%2Fpop-corn-bag.html&amp;ei=eb9RUoDJC4TeqgHnkICQBg&amp;bvm.png"/>
          <p:cNvPicPr/>
          <p:nvPr/>
        </p:nvPicPr>
        <p:blipFill>
          <a:blip/>
          <a:stretch>
            <a:fillRect/>
          </a:stretch>
        </p:blipFill>
        <p:spPr>
          <a:xfrm>
            <a:off x="12170742" y="4362753"/>
            <a:ext cx="566937" cy="864875"/>
          </a:xfrm>
          <a:prstGeom prst="rect">
            <a:avLst/>
          </a:prstGeom>
          <a:ln w="12700">
            <a:miter lim="400000"/>
          </a:ln>
        </p:spPr>
      </p:pic>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99" name="url?sa=i&amp;rct=j&amp;q=&amp;esrc=s&amp;source=images&amp;cd=&amp;docid=ir81ze_3E7pCPM&amp;tbnid=-Mf4nRUoYbh1yM-&amp;ved=0CAUQjRw&amp;url=http%3A%2F%2Fanastaciavargas.wordpress.com%2F2012%2F07%2F12%2Fmy-drawing-of-a-river%2F&amp;ei=-b1RUrW.tiff"/>
          <p:cNvPicPr/>
          <p:nvPr/>
        </p:nvPicPr>
        <p:blipFill>
          <a:blip/>
          <a:stretch>
            <a:fillRect/>
          </a:stretch>
        </p:blipFill>
        <p:spPr>
          <a:xfrm>
            <a:off x="-3984869" y="-7345158"/>
            <a:ext cx="18332935" cy="24443916"/>
          </a:xfrm>
          <a:prstGeom prst="rect">
            <a:avLst/>
          </a:prstGeom>
          <a:ln w="12700">
            <a:miter lim="400000"/>
          </a:ln>
        </p:spPr>
      </p:pic>
      <p:pic>
        <p:nvPicPr>
          <p:cNvPr id="200" name="url?sa=i&amp;rct=j&amp;q=&amp;esrc=s&amp;source=images&amp;cd=&amp;docid=WVXQOiQvSzznfM&amp;tbnid=PwD2BCj00E0wvM-&amp;ved=0CAUQjRw&amp;url=http%3A%2F%2Fwww.enchantedlearning.com%2FRisfor.shtml&amp;ei=nb5RUrbPFsWLrgGI7oAY&amp;bvm=bv.53537100,d.png"/>
          <p:cNvPicPr/>
          <p:nvPr/>
        </p:nvPicPr>
        <p:blipFill>
          <a:blip/>
          <a:stretch>
            <a:fillRect/>
          </a:stretch>
        </p:blipFill>
        <p:spPr>
          <a:xfrm flipH="1">
            <a:off x="4974431" y="3229371"/>
            <a:ext cx="2484041" cy="1361679"/>
          </a:xfrm>
          <a:prstGeom prst="rect">
            <a:avLst/>
          </a:prstGeom>
          <a:ln w="12700">
            <a:miter lim="400000"/>
          </a:ln>
        </p:spPr>
      </p:pic>
      <p:pic>
        <p:nvPicPr>
          <p:cNvPr id="201" name="url?sa=i&amp;rct=j&amp;q=&amp;esrc=s&amp;source=images&amp;cd=&amp;docid=1abBWNW-HijeaM&amp;tbnid=eRE-TqG4aMePIM-&amp;ved=0CAUQjRw&amp;url=http%3A%2F%2Ftlc.howstuffworks.com%2Ffamily%2Fhow-to-draw-a-duck.htm&amp;ei=8L5RUuS8GILvqwHO6YDIAQ&amp;bv.png"/>
          <p:cNvPicPr/>
          <p:nvPr/>
        </p:nvPicPr>
        <p:blipFill>
          <a:blip/>
          <a:stretch>
            <a:fillRect/>
          </a:stretch>
        </p:blipFill>
        <p:spPr>
          <a:xfrm>
            <a:off x="2691378" y="5059974"/>
            <a:ext cx="1076231" cy="1018145"/>
          </a:xfrm>
          <a:prstGeom prst="rect">
            <a:avLst/>
          </a:prstGeom>
          <a:ln w="12700">
            <a:miter lim="400000"/>
          </a:ln>
        </p:spPr>
      </p:pic>
      <p:pic>
        <p:nvPicPr>
          <p:cNvPr id="202" name="url?sa=i&amp;rct=j&amp;q=&amp;esrc=s&amp;source=images&amp;cd=&amp;docid=cQD6OUmR770sFM&amp;tbnid=N98Xd0amfIAbjM-&amp;ved=0CAUQjRw&amp;url=http%3A%2F%2Ftlc.howstuffworks.com%2Ffamily%2Fhow-to-draw-a-dog.htm&amp;ei=GL9RUvGIJcaKrAG02YHQAQ&amp;bvm.png"/>
          <p:cNvPicPr/>
          <p:nvPr/>
        </p:nvPicPr>
        <p:blipFill>
          <a:blip/>
          <a:stretch>
            <a:fillRect/>
          </a:stretch>
        </p:blipFill>
        <p:spPr>
          <a:xfrm>
            <a:off x="10320708" y="5746910"/>
            <a:ext cx="1329884" cy="1278065"/>
          </a:xfrm>
          <a:prstGeom prst="rect">
            <a:avLst/>
          </a:prstGeom>
          <a:ln w="12700">
            <a:miter lim="400000"/>
          </a:ln>
        </p:spPr>
      </p:pic>
      <p:pic>
        <p:nvPicPr>
          <p:cNvPr id="203" name="url?sa=i&amp;rct=j&amp;q=&amp;esrc=s&amp;source=images&amp;cd=&amp;docid=zAA4QJwD5TiMeM&amp;tbnid=BRzVPzl5ZKKM-M-&amp;ved=0CAUQjRw&amp;url=http%3A%2F%2Fwww.preschools4all.com%2Ffarmer-in-the-dell.html&amp;ei=PL5RUv63NcfmqwH2hYDoAQ&amp;bvm=bv.53.png"/>
          <p:cNvPicPr/>
          <p:nvPr/>
        </p:nvPicPr>
        <p:blipFill>
          <a:blip/>
          <a:stretch>
            <a:fillRect/>
          </a:stretch>
        </p:blipFill>
        <p:spPr>
          <a:xfrm flipH="1">
            <a:off x="11061800" y="4165413"/>
            <a:ext cx="983258" cy="1718876"/>
          </a:xfrm>
          <a:prstGeom prst="rect">
            <a:avLst/>
          </a:prstGeom>
          <a:ln w="12700">
            <a:miter lim="400000"/>
          </a:ln>
        </p:spPr>
      </p:pic>
      <p:pic>
        <p:nvPicPr>
          <p:cNvPr id="204" name="url?sa=i&amp;rct=j&amp;q=&amp;esrc=s&amp;source=images&amp;cd=&amp;docid=z_DaFcS-ExrDQM&amp;tbnid=2ocVfCImmZB1TM-&amp;ved=0CAUQjRw&amp;url=http%3A%2F%2Fwww.fotosearch.com%2Fphotos-images%2Fpop-corn-bag.html&amp;ei=eb9RUoDJC4TeqgHnkICQBg&amp;bvm.png"/>
          <p:cNvPicPr/>
          <p:nvPr/>
        </p:nvPicPr>
        <p:blipFill>
          <a:blip/>
          <a:stretch>
            <a:fillRect/>
          </a:stretch>
        </p:blipFill>
        <p:spPr>
          <a:xfrm>
            <a:off x="12170742" y="4362753"/>
            <a:ext cx="566937" cy="864875"/>
          </a:xfrm>
          <a:prstGeom prst="rect">
            <a:avLst/>
          </a:prstGeom>
          <a:ln w="12700">
            <a:miter lim="400000"/>
          </a:ln>
        </p:spPr>
      </p:pic>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6" name="url?sa=i&amp;rct=j&amp;q=&amp;esrc=s&amp;source=images&amp;cd=&amp;docid=ir81ze_3E7pCPM&amp;tbnid=-Mf4nRUoYbh1yM-&amp;ved=0CAUQjRw&amp;url=http%3A%2F%2Fanastaciavargas.wordpress.com%2F2012%2F07%2F12%2Fmy-drawing-of-a-river%2F&amp;ei=-b1RUrW.tiff"/>
          <p:cNvPicPr/>
          <p:nvPr/>
        </p:nvPicPr>
        <p:blipFill>
          <a:blip/>
          <a:stretch>
            <a:fillRect/>
          </a:stretch>
        </p:blipFill>
        <p:spPr>
          <a:xfrm>
            <a:off x="-3984869" y="-7345158"/>
            <a:ext cx="18332935" cy="24443916"/>
          </a:xfrm>
          <a:prstGeom prst="rect">
            <a:avLst/>
          </a:prstGeom>
          <a:ln w="12700">
            <a:miter lim="400000"/>
          </a:ln>
        </p:spPr>
      </p:pic>
      <p:pic>
        <p:nvPicPr>
          <p:cNvPr id="207" name="url?sa=i&amp;rct=j&amp;q=&amp;esrc=s&amp;source=images&amp;cd=&amp;docid=WVXQOiQvSzznfM&amp;tbnid=PwD2BCj00E0wvM-&amp;ved=0CAUQjRw&amp;url=http%3A%2F%2Fwww.enchantedlearning.com%2FRisfor.shtml&amp;ei=nb5RUrbPFsWLrgGI7oAY&amp;bvm=bv.53537100,d.png"/>
          <p:cNvPicPr/>
          <p:nvPr/>
        </p:nvPicPr>
        <p:blipFill>
          <a:blip/>
          <a:stretch>
            <a:fillRect/>
          </a:stretch>
        </p:blipFill>
        <p:spPr>
          <a:xfrm flipH="1">
            <a:off x="4974431" y="3229371"/>
            <a:ext cx="2484041" cy="1361679"/>
          </a:xfrm>
          <a:prstGeom prst="rect">
            <a:avLst/>
          </a:prstGeom>
          <a:ln w="12700">
            <a:miter lim="400000"/>
          </a:ln>
        </p:spPr>
      </p:pic>
      <p:pic>
        <p:nvPicPr>
          <p:cNvPr id="208" name="url?sa=i&amp;rct=j&amp;q=&amp;esrc=s&amp;source=images&amp;cd=&amp;docid=cQD6OUmR770sFM&amp;tbnid=N98Xd0amfIAbjM-&amp;ved=0CAUQjRw&amp;url=http%3A%2F%2Ftlc.howstuffworks.com%2Ffamily%2Fhow-to-draw-a-dog.htm&amp;ei=GL9RUvGIJcaKrAG02YHQAQ&amp;bvm.png"/>
          <p:cNvPicPr/>
          <p:nvPr/>
        </p:nvPicPr>
        <p:blipFill>
          <a:blip/>
          <a:stretch>
            <a:fillRect/>
          </a:stretch>
        </p:blipFill>
        <p:spPr>
          <a:xfrm>
            <a:off x="10320708" y="5746910"/>
            <a:ext cx="1329884" cy="1278065"/>
          </a:xfrm>
          <a:prstGeom prst="rect">
            <a:avLst/>
          </a:prstGeom>
          <a:ln w="12700">
            <a:miter lim="400000"/>
          </a:ln>
        </p:spPr>
      </p:pic>
      <p:grpSp>
        <p:nvGrpSpPr>
          <p:cNvPr id="211" name="Group 211"/>
          <p:cNvGrpSpPr/>
          <p:nvPr/>
        </p:nvGrpSpPr>
        <p:grpSpPr>
          <a:xfrm>
            <a:off x="2387700" y="3568513"/>
            <a:ext cx="1379908" cy="2509606"/>
            <a:chOff x="12908" y="19843"/>
            <a:chExt cx="1379907" cy="2509604"/>
          </a:xfrm>
        </p:grpSpPr>
        <p:pic>
          <p:nvPicPr>
            <p:cNvPr id="209" name="url?sa=i&amp;rct=j&amp;q=&amp;esrc=s&amp;source=images&amp;cd=&amp;docid=1abBWNW-HijeaM&amp;tbnid=eRE-TqG4aMePIM-&amp;ved=0CAUQjRw&amp;url=http%3A%2F%2Ftlc.howstuffworks.com%2Ffamily%2Fhow-to-draw-a-duck.htm&amp;ei=8L5RUuS8GILvqwHO6YDIAQ&amp;bv.png"/>
            <p:cNvPicPr/>
            <p:nvPr/>
          </p:nvPicPr>
          <p:blipFill>
            <a:blip/>
            <a:stretch>
              <a:fillRect/>
            </a:stretch>
          </p:blipFill>
          <p:spPr>
            <a:xfrm>
              <a:off x="316585" y="1511304"/>
              <a:ext cx="1076231" cy="1018145"/>
            </a:xfrm>
            <a:prstGeom prst="rect">
              <a:avLst/>
            </a:prstGeom>
            <a:ln w="12700" cap="flat">
              <a:noFill/>
              <a:miter lim="400000"/>
            </a:ln>
            <a:effectLst/>
          </p:spPr>
        </p:pic>
        <p:pic>
          <p:nvPicPr>
            <p:cNvPr id="210" name="url?sa=i&amp;rct=j&amp;q=&amp;esrc=s&amp;source=images&amp;cd=&amp;docid=zAA4QJwD5TiMeM&amp;tbnid=BRzVPzl5ZKKM-M-&amp;ved=0CAUQjRw&amp;url=http%3A%2F%2Fwww.preschools4all.com%2Ffarmer-in-the-dell.html&amp;ei=PL5RUv63NcfmqwH2hYDoAQ&amp;bvm=bv.53.png"/>
            <p:cNvPicPr/>
            <p:nvPr/>
          </p:nvPicPr>
          <p:blipFill>
            <a:blip/>
            <a:stretch>
              <a:fillRect/>
            </a:stretch>
          </p:blipFill>
          <p:spPr>
            <a:xfrm flipH="1">
              <a:off x="12908" y="19843"/>
              <a:ext cx="983258" cy="1718876"/>
            </a:xfrm>
            <a:prstGeom prst="rect">
              <a:avLst/>
            </a:prstGeom>
            <a:ln w="12700" cap="flat">
              <a:noFill/>
              <a:miter lim="400000"/>
            </a:ln>
            <a:effectLst/>
          </p:spPr>
        </p:pic>
      </p:grpSp>
      <p:pic>
        <p:nvPicPr>
          <p:cNvPr id="212" name="url?sa=i&amp;rct=j&amp;q=&amp;esrc=s&amp;source=images&amp;cd=&amp;docid=z_DaFcS-ExrDQM&amp;tbnid=2ocVfCImmZB1TM-&amp;ved=0CAUQjRw&amp;url=http%3A%2F%2Fwww.fotosearch.com%2Fphotos-images%2Fpop-corn-bag.html&amp;ei=eb9RUoDJC4TeqgHnkICQBg&amp;bvm.png"/>
          <p:cNvPicPr/>
          <p:nvPr/>
        </p:nvPicPr>
        <p:blipFill>
          <a:blip/>
          <a:stretch>
            <a:fillRect/>
          </a:stretch>
        </p:blipFill>
        <p:spPr>
          <a:xfrm>
            <a:off x="12170742" y="4362753"/>
            <a:ext cx="566937" cy="864875"/>
          </a:xfrm>
          <a:prstGeom prst="rect">
            <a:avLst/>
          </a:prstGeom>
          <a:ln w="12700">
            <a:miter lim="400000"/>
          </a:ln>
        </p:spPr>
      </p:pic>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Shape 214"/>
          <p:cNvSpPr/>
          <p:nvPr/>
        </p:nvSpPr>
        <p:spPr>
          <a:xfrm>
            <a:off x="921872" y="1301750"/>
            <a:ext cx="109474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27.  Can you answer the Riddle of the Sphinx?  "What walks on 4 legs when it is young, 2 legs when it is older, and 3 legs when it is very old?"</a:t>
            </a:r>
          </a:p>
        </p:txBody>
      </p:sp>
      <p:sp>
        <p:nvSpPr>
          <p:cNvPr id="215" name="Shape 215"/>
          <p:cNvSpPr/>
          <p:nvPr/>
        </p:nvSpPr>
        <p:spPr>
          <a:xfrm>
            <a:off x="241300" y="5880100"/>
            <a:ext cx="12522200" cy="2425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Human.</a:t>
            </a:r>
            <a:endParaRPr sz="5300">
              <a:solidFill>
                <a:srgbClr val="0061FF"/>
              </a:solidFill>
            </a:endParaRPr>
          </a:p>
          <a:p>
            <a:pPr lvl="0">
              <a:defRPr sz="1800"/>
            </a:pPr>
            <a:r>
              <a:rPr sz="5300">
                <a:solidFill>
                  <a:srgbClr val="0061FF"/>
                </a:solidFill>
              </a:rPr>
              <a:t>(crawls, then walks, then uses a cane)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1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5" grpId="1"/>
    </p:bldLst>
  </p:timing>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nvSpPr>
        <p:spPr>
          <a:xfrm>
            <a:off x="921872" y="952500"/>
            <a:ext cx="10947401" cy="3594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28.  The Rio Grande river forms part of the border between the United States and Mexico. If an airplane crashed into the river, in which country would the survivors be buried?</a:t>
            </a:r>
          </a:p>
        </p:txBody>
      </p:sp>
      <p:sp>
        <p:nvSpPr>
          <p:cNvPr id="218" name="Shape 218"/>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You don’t bury the survivors!</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8" grpId="1"/>
    </p:bldLst>
  </p:timing>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nvSpPr>
        <p:spPr>
          <a:xfrm>
            <a:off x="921872" y="2349500"/>
            <a:ext cx="10947401" cy="800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29.  What holds water but is full of holes?</a:t>
            </a:r>
          </a:p>
        </p:txBody>
      </p:sp>
      <p:sp>
        <p:nvSpPr>
          <p:cNvPr id="221" name="Shape 221"/>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A sponge.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2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1" grpId="1"/>
    </p:bldLst>
  </p:timing>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nvSpPr>
        <p:spPr>
          <a:xfrm>
            <a:off x="921872" y="1301750"/>
            <a:ext cx="109474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30.  You have two hourglasses- a 2-minute glass and a 5-minute glass. How can you use the two glasses to measure exactly 3 minutes? </a:t>
            </a:r>
          </a:p>
        </p:txBody>
      </p:sp>
      <p:sp>
        <p:nvSpPr>
          <p:cNvPr id="224" name="Shape 224"/>
          <p:cNvSpPr/>
          <p:nvPr/>
        </p:nvSpPr>
        <p:spPr>
          <a:xfrm>
            <a:off x="241300" y="5880100"/>
            <a:ext cx="12522200" cy="3200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Start both glasses at the same time.</a:t>
            </a:r>
            <a:endParaRPr sz="5300">
              <a:solidFill>
                <a:srgbClr val="0061FF"/>
              </a:solidFill>
            </a:endParaRPr>
          </a:p>
          <a:p>
            <a:pPr lvl="0">
              <a:defRPr sz="1800"/>
            </a:pPr>
            <a:r>
              <a:rPr sz="5300">
                <a:solidFill>
                  <a:srgbClr val="0061FF"/>
                </a:solidFill>
              </a:rPr>
              <a:t>When the 2-minute glass runs out, </a:t>
            </a:r>
            <a:endParaRPr sz="5300">
              <a:solidFill>
                <a:srgbClr val="0061FF"/>
              </a:solidFill>
            </a:endParaRPr>
          </a:p>
          <a:p>
            <a:pPr lvl="0">
              <a:defRPr sz="1800"/>
            </a:pPr>
            <a:r>
              <a:rPr sz="5300">
                <a:solidFill>
                  <a:srgbClr val="0061FF"/>
                </a:solidFill>
              </a:rPr>
              <a:t>the 5-minute glass has exactly 3 minutes left.</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4" grpId="1"/>
    </p:bldLst>
  </p:timing>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Shape 226"/>
          <p:cNvSpPr/>
          <p:nvPr/>
        </p:nvSpPr>
        <p:spPr>
          <a:xfrm>
            <a:off x="921872" y="1301750"/>
            <a:ext cx="109474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31.  Would a steel ball fall more rapidly through water that is 60 degrees Fahrenheit, or water that is 20 degrees Fahrenheit? Why? </a:t>
            </a:r>
          </a:p>
        </p:txBody>
      </p:sp>
      <p:sp>
        <p:nvSpPr>
          <p:cNvPr id="227" name="Shape 227"/>
          <p:cNvSpPr/>
          <p:nvPr/>
        </p:nvSpPr>
        <p:spPr>
          <a:xfrm>
            <a:off x="241300" y="5880100"/>
            <a:ext cx="12522200" cy="2425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60 degrees.</a:t>
            </a:r>
            <a:endParaRPr sz="5300">
              <a:solidFill>
                <a:srgbClr val="0061FF"/>
              </a:solidFill>
            </a:endParaRPr>
          </a:p>
          <a:p>
            <a:pPr lvl="0">
              <a:defRPr sz="1800"/>
            </a:pPr>
            <a:r>
              <a:rPr sz="5300">
                <a:solidFill>
                  <a:srgbClr val="0061FF"/>
                </a:solidFill>
              </a:rPr>
              <a:t>Water at 20°F is frozen!</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2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7" grpId="1"/>
    </p:bldLst>
  </p:timing>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nvSpPr>
        <p:spPr>
          <a:xfrm>
            <a:off x="921872" y="1301750"/>
            <a:ext cx="109474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32.  Elizabeth and Sarah are sisters. They are identical, they have the same birthday, and they are the same age. But they are not twins. How can this be? </a:t>
            </a:r>
          </a:p>
        </p:txBody>
      </p:sp>
      <p:sp>
        <p:nvSpPr>
          <p:cNvPr id="230" name="Shape 230"/>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They are triplets!</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0"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nvSpPr>
        <p:spPr>
          <a:xfrm>
            <a:off x="1122" y="762000"/>
            <a:ext cx="12992101" cy="3594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endParaRPr sz="4800"/>
          </a:p>
          <a:p>
            <a:pPr lvl="0">
              <a:defRPr sz="1800"/>
            </a:pPr>
            <a:r>
              <a:rPr sz="4800"/>
              <a:t>4. Name the kind of food this describes: “First you throw away the outside and cook the inside. After you cook it you eat the outside and throw away the inside.”</a:t>
            </a:r>
          </a:p>
        </p:txBody>
      </p:sp>
      <p:sp>
        <p:nvSpPr>
          <p:cNvPr id="52" name="Shape 52"/>
          <p:cNvSpPr/>
          <p:nvPr/>
        </p:nvSpPr>
        <p:spPr>
          <a:xfrm>
            <a:off x="203200" y="5702300"/>
            <a:ext cx="12522200" cy="3200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Chicken</a:t>
            </a:r>
            <a:endParaRPr sz="5300">
              <a:solidFill>
                <a:srgbClr val="0061FF"/>
              </a:solidFill>
            </a:endParaRPr>
          </a:p>
          <a:p>
            <a:pPr lvl="0">
              <a:defRPr sz="1800"/>
            </a:pPr>
            <a:r>
              <a:rPr sz="5300">
                <a:solidFill>
                  <a:srgbClr val="0061FF"/>
                </a:solidFill>
              </a:rPr>
              <a:t>Corn on the Cob</a:t>
            </a:r>
            <a:endParaRPr sz="5300">
              <a:solidFill>
                <a:srgbClr val="0061FF"/>
              </a:solidFill>
            </a:endParaRPr>
          </a:p>
          <a:p>
            <a:pPr lvl="0">
              <a:defRPr sz="1800"/>
            </a:pPr>
            <a:r>
              <a:rPr sz="5300">
                <a:solidFill>
                  <a:srgbClr val="0061FF"/>
                </a:solidFill>
              </a:rPr>
              <a:t>etc.</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5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2" grpId="1"/>
    </p:bldLst>
  </p:timing>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Shape 232"/>
          <p:cNvSpPr/>
          <p:nvPr/>
        </p:nvSpPr>
        <p:spPr>
          <a:xfrm>
            <a:off x="921872" y="1651000"/>
            <a:ext cx="10947401" cy="2197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33.  What can run but never walks, has a mouth but never talks, has a bed but never sleeps, has a head but never weeps?</a:t>
            </a:r>
          </a:p>
        </p:txBody>
      </p:sp>
      <p:sp>
        <p:nvSpPr>
          <p:cNvPr id="233" name="Shape 233"/>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A river.</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3" grpId="1"/>
    </p:bldLst>
  </p:timing>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nvSpPr>
        <p:spPr>
          <a:xfrm>
            <a:off x="909172" y="406400"/>
            <a:ext cx="10947401" cy="5245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900"/>
            </a:lvl1pPr>
          </a:lstStyle>
          <a:p>
            <a:pPr lvl="0">
              <a:defRPr sz="1800"/>
            </a:pPr>
            <a:r>
              <a:rPr sz="3900"/>
              <a:t>34.  A hunter set out one day to kill a bear.  He walked 5 miles south, but saw nothing.  He then walked 5 miles east, at which point he saw a bear, fired at it, but missed.  The hunter then walked 5 miles north returning to where he had begun.   Hungry and tired, he fixed supper and went to bed.  The question: What color was the bear? Explain how you know. (Bonus question: What color clothes was the man wearing? Explain how you know. </a:t>
            </a:r>
          </a:p>
        </p:txBody>
      </p:sp>
      <p:sp>
        <p:nvSpPr>
          <p:cNvPr id="236" name="Shape 236"/>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See next slide: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6" grpId="1"/>
    </p:bldLst>
  </p:timing>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40" name="Group 240"/>
          <p:cNvGrpSpPr/>
          <p:nvPr/>
        </p:nvGrpSpPr>
        <p:grpSpPr>
          <a:xfrm>
            <a:off x="102722" y="685800"/>
            <a:ext cx="1827678" cy="2289401"/>
            <a:chOff x="0" y="0"/>
            <a:chExt cx="1827677" cy="2289400"/>
          </a:xfrm>
        </p:grpSpPr>
        <p:sp>
          <p:nvSpPr>
            <p:cNvPr id="238" name="Shape 238"/>
            <p:cNvSpPr/>
            <p:nvPr/>
          </p:nvSpPr>
          <p:spPr>
            <a:xfrm flipV="1">
              <a:off x="1827677" y="0"/>
              <a:ext cx="1" cy="2289401"/>
            </a:xfrm>
            <a:prstGeom prst="line">
              <a:avLst/>
            </a:prstGeom>
            <a:noFill/>
            <a:ln w="38100" cap="flat">
              <a:solidFill>
                <a:srgbClr val="000000"/>
              </a:solidFill>
              <a:prstDash val="solid"/>
              <a:miter lim="400000"/>
              <a:headEnd type="stealth" w="med" len="med"/>
            </a:ln>
            <a:effectLst/>
          </p:spPr>
          <p:txBody>
            <a:bodyPr wrap="square" lIns="0" tIns="0" rIns="0" bIns="0" numCol="1" anchor="t">
              <a:noAutofit/>
            </a:bodyPr>
            <a:lstStyle/>
            <a:p>
              <a:pPr lvl="0" algn="l" defTabSz="457200">
                <a:defRPr sz="1200">
                  <a:latin typeface="Helvetica"/>
                  <a:ea typeface="Helvetica"/>
                  <a:cs typeface="Helvetica"/>
                  <a:sym typeface="Helvetica"/>
                </a:defRPr>
              </a:pPr>
            </a:p>
          </p:txBody>
        </p:sp>
        <p:sp>
          <p:nvSpPr>
            <p:cNvPr id="239" name="Shape 239"/>
            <p:cNvSpPr/>
            <p:nvPr/>
          </p:nvSpPr>
          <p:spPr>
            <a:xfrm>
              <a:off x="0" y="863600"/>
              <a:ext cx="1816100" cy="5461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100"/>
              </a:lvl1pPr>
            </a:lstStyle>
            <a:p>
              <a:pPr lvl="0">
                <a:defRPr sz="1800"/>
              </a:pPr>
              <a:r>
                <a:rPr sz="3100"/>
                <a:t>5 miles</a:t>
              </a:r>
            </a:p>
          </p:txBody>
        </p:sp>
      </p:grpSp>
      <p:grpSp>
        <p:nvGrpSpPr>
          <p:cNvPr id="243" name="Group 243"/>
          <p:cNvGrpSpPr/>
          <p:nvPr/>
        </p:nvGrpSpPr>
        <p:grpSpPr>
          <a:xfrm>
            <a:off x="2006600" y="3048000"/>
            <a:ext cx="2242774" cy="558800"/>
            <a:chOff x="0" y="0"/>
            <a:chExt cx="2242773" cy="558799"/>
          </a:xfrm>
        </p:grpSpPr>
        <p:sp>
          <p:nvSpPr>
            <p:cNvPr id="241" name="Shape 241"/>
            <p:cNvSpPr/>
            <p:nvPr/>
          </p:nvSpPr>
          <p:spPr>
            <a:xfrm flipH="1">
              <a:off x="0" y="0"/>
              <a:ext cx="2242774" cy="1"/>
            </a:xfrm>
            <a:prstGeom prst="line">
              <a:avLst/>
            </a:prstGeom>
            <a:noFill/>
            <a:ln w="38100" cap="flat">
              <a:solidFill>
                <a:srgbClr val="000000"/>
              </a:solidFill>
              <a:prstDash val="solid"/>
              <a:miter lim="400000"/>
              <a:headEnd type="stealth" w="med" len="med"/>
            </a:ln>
            <a:effectLst/>
          </p:spPr>
          <p:txBody>
            <a:bodyPr wrap="square" lIns="0" tIns="0" rIns="0" bIns="0" numCol="1" anchor="t">
              <a:noAutofit/>
            </a:bodyPr>
            <a:lstStyle/>
            <a:p>
              <a:pPr lvl="0" algn="l" defTabSz="457200">
                <a:defRPr sz="1200">
                  <a:latin typeface="Helvetica"/>
                  <a:ea typeface="Helvetica"/>
                  <a:cs typeface="Helvetica"/>
                  <a:sym typeface="Helvetica"/>
                </a:defRPr>
              </a:pPr>
            </a:p>
          </p:txBody>
        </p:sp>
        <p:sp>
          <p:nvSpPr>
            <p:cNvPr id="242" name="Shape 242"/>
            <p:cNvSpPr/>
            <p:nvPr/>
          </p:nvSpPr>
          <p:spPr>
            <a:xfrm>
              <a:off x="317500" y="12699"/>
              <a:ext cx="1816100"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100"/>
              </a:lvl1pPr>
            </a:lstStyle>
            <a:p>
              <a:pPr lvl="0">
                <a:defRPr sz="1800"/>
              </a:pPr>
              <a:r>
                <a:rPr sz="3100"/>
                <a:t>5 miles</a:t>
              </a:r>
            </a:p>
          </p:txBody>
        </p:sp>
      </p:grpSp>
      <p:grpSp>
        <p:nvGrpSpPr>
          <p:cNvPr id="246" name="Group 246"/>
          <p:cNvGrpSpPr/>
          <p:nvPr/>
        </p:nvGrpSpPr>
        <p:grpSpPr>
          <a:xfrm>
            <a:off x="4279900" y="685800"/>
            <a:ext cx="1816100" cy="2289401"/>
            <a:chOff x="0" y="0"/>
            <a:chExt cx="1816100" cy="2289400"/>
          </a:xfrm>
        </p:grpSpPr>
        <p:sp>
          <p:nvSpPr>
            <p:cNvPr id="244" name="Shape 244"/>
            <p:cNvSpPr/>
            <p:nvPr/>
          </p:nvSpPr>
          <p:spPr>
            <a:xfrm flipH="1">
              <a:off x="88899" y="0"/>
              <a:ext cx="2" cy="2289401"/>
            </a:xfrm>
            <a:prstGeom prst="line">
              <a:avLst/>
            </a:prstGeom>
            <a:noFill/>
            <a:ln w="38100" cap="flat">
              <a:solidFill>
                <a:srgbClr val="000000"/>
              </a:solidFill>
              <a:prstDash val="solid"/>
              <a:miter lim="400000"/>
              <a:headEnd type="stealth" w="med" len="med"/>
            </a:ln>
            <a:effectLst/>
          </p:spPr>
          <p:txBody>
            <a:bodyPr wrap="square" lIns="0" tIns="0" rIns="0" bIns="0" numCol="1" anchor="t">
              <a:noAutofit/>
            </a:bodyPr>
            <a:lstStyle/>
            <a:p>
              <a:pPr lvl="0" algn="l" defTabSz="457200">
                <a:defRPr sz="1200">
                  <a:latin typeface="Helvetica"/>
                  <a:ea typeface="Helvetica"/>
                  <a:cs typeface="Helvetica"/>
                  <a:sym typeface="Helvetica"/>
                </a:defRPr>
              </a:pPr>
            </a:p>
          </p:txBody>
        </p:sp>
        <p:sp>
          <p:nvSpPr>
            <p:cNvPr id="245" name="Shape 245"/>
            <p:cNvSpPr/>
            <p:nvPr/>
          </p:nvSpPr>
          <p:spPr>
            <a:xfrm>
              <a:off x="0" y="711200"/>
              <a:ext cx="1816100" cy="5461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100"/>
              </a:lvl1pPr>
            </a:lstStyle>
            <a:p>
              <a:pPr lvl="0">
                <a:defRPr sz="1800"/>
              </a:pPr>
              <a:r>
                <a:rPr sz="3100"/>
                <a:t>5 miles</a:t>
              </a:r>
            </a:p>
          </p:txBody>
        </p:sp>
      </p:grpSp>
      <p:sp>
        <p:nvSpPr>
          <p:cNvPr id="247" name="Shape 247"/>
          <p:cNvSpPr/>
          <p:nvPr/>
        </p:nvSpPr>
        <p:spPr>
          <a:xfrm>
            <a:off x="6243835" y="1263650"/>
            <a:ext cx="6388101" cy="1346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4200"/>
              <a:t>How could the hunter end up where he started?</a:t>
            </a:r>
          </a:p>
        </p:txBody>
      </p:sp>
      <p:pic>
        <p:nvPicPr>
          <p:cNvPr id="248" name="url?sa=i&amp;rct=j&amp;q=&amp;esrc=s&amp;source=images&amp;cd=&amp;docid=kGKzjvzzrpVwiM&amp;tbnid=NrK9jxgnG1aJTM-&amp;ved=0CAUQjRw&amp;url=http%3A%2F%2Fwww.genekeyes.com%2FWATERMAN-REVIEW%2FWaterman-review.html&amp;ei=GcVRUummJ4iTyQGXyYCQAw.png"/>
          <p:cNvPicPr/>
          <p:nvPr/>
        </p:nvPicPr>
        <p:blipFill>
          <a:blip/>
          <a:stretch>
            <a:fillRect/>
          </a:stretch>
        </p:blipFill>
        <p:spPr>
          <a:xfrm>
            <a:off x="1424235" y="5704852"/>
            <a:ext cx="3984126" cy="3957297"/>
          </a:xfrm>
          <a:prstGeom prst="rect">
            <a:avLst/>
          </a:prstGeom>
          <a:ln w="12700">
            <a:miter lim="400000"/>
          </a:ln>
        </p:spPr>
      </p:pic>
      <p:sp>
        <p:nvSpPr>
          <p:cNvPr id="249" name="Shape 249"/>
          <p:cNvSpPr/>
          <p:nvPr/>
        </p:nvSpPr>
        <p:spPr>
          <a:xfrm>
            <a:off x="1346200" y="4324350"/>
            <a:ext cx="4127500" cy="1346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4200"/>
              <a:t>Only at the </a:t>
            </a:r>
            <a:endParaRPr sz="4200"/>
          </a:p>
          <a:p>
            <a:pPr lvl="0">
              <a:defRPr sz="1800"/>
            </a:pPr>
            <a:r>
              <a:rPr sz="4200"/>
              <a:t>North Pole!</a:t>
            </a:r>
          </a:p>
        </p:txBody>
      </p:sp>
      <p:sp>
        <p:nvSpPr>
          <p:cNvPr id="250" name="Shape 250"/>
          <p:cNvSpPr/>
          <p:nvPr/>
        </p:nvSpPr>
        <p:spPr>
          <a:xfrm flipV="1">
            <a:off x="2707679" y="7531100"/>
            <a:ext cx="695921" cy="762348"/>
          </a:xfrm>
          <a:prstGeom prst="line">
            <a:avLst/>
          </a:prstGeom>
          <a:ln w="101600">
            <a:solidFill/>
            <a:miter lim="400000"/>
            <a:headEnd type="stealth"/>
          </a:ln>
        </p:spPr>
        <p:txBody>
          <a:bodyPr lIns="0" tIns="0" rIns="0" bIns="0" anchor="ctr"/>
          <a:lstStyle/>
          <a:p>
            <a:pPr lvl="0" algn="l" defTabSz="457200">
              <a:defRPr sz="1200">
                <a:latin typeface="Helvetica"/>
                <a:ea typeface="Helvetica"/>
                <a:cs typeface="Helvetica"/>
                <a:sym typeface="Helvetica"/>
              </a:defRPr>
            </a:pPr>
          </a:p>
        </p:txBody>
      </p:sp>
      <p:sp>
        <p:nvSpPr>
          <p:cNvPr id="251" name="Shape 251"/>
          <p:cNvSpPr/>
          <p:nvPr/>
        </p:nvSpPr>
        <p:spPr>
          <a:xfrm flipH="1" flipV="1">
            <a:off x="2873062" y="8326021"/>
            <a:ext cx="1238464" cy="7065"/>
          </a:xfrm>
          <a:prstGeom prst="line">
            <a:avLst/>
          </a:prstGeom>
          <a:ln w="101600">
            <a:solidFill/>
            <a:miter lim="400000"/>
            <a:headEnd type="stealth"/>
          </a:ln>
        </p:spPr>
        <p:txBody>
          <a:bodyPr lIns="0" tIns="0" rIns="0" bIns="0" anchor="ctr"/>
          <a:lstStyle/>
          <a:p>
            <a:pPr lvl="0" algn="l" defTabSz="457200">
              <a:defRPr sz="1200">
                <a:latin typeface="Helvetica"/>
                <a:ea typeface="Helvetica"/>
                <a:cs typeface="Helvetica"/>
                <a:sym typeface="Helvetica"/>
              </a:defRPr>
            </a:pPr>
          </a:p>
        </p:txBody>
      </p:sp>
      <p:sp>
        <p:nvSpPr>
          <p:cNvPr id="252" name="Shape 252"/>
          <p:cNvSpPr/>
          <p:nvPr/>
        </p:nvSpPr>
        <p:spPr>
          <a:xfrm>
            <a:off x="3568980" y="7505623"/>
            <a:ext cx="584466" cy="682206"/>
          </a:xfrm>
          <a:prstGeom prst="line">
            <a:avLst/>
          </a:prstGeom>
          <a:ln w="101600">
            <a:solidFill/>
            <a:miter lim="400000"/>
            <a:headEnd type="stealth"/>
          </a:ln>
        </p:spPr>
        <p:txBody>
          <a:bodyPr lIns="0" tIns="0" rIns="0" bIns="0" anchor="ctr"/>
          <a:lstStyle/>
          <a:p>
            <a:pPr lvl="0" algn="l" defTabSz="457200">
              <a:defRPr sz="1200">
                <a:latin typeface="Helvetica"/>
                <a:ea typeface="Helvetica"/>
                <a:cs typeface="Helvetica"/>
                <a:sym typeface="Helvetica"/>
              </a:defRPr>
            </a:pPr>
          </a:p>
        </p:txBody>
      </p:sp>
      <p:sp>
        <p:nvSpPr>
          <p:cNvPr id="253" name="Shape 253"/>
          <p:cNvSpPr/>
          <p:nvPr/>
        </p:nvSpPr>
        <p:spPr>
          <a:xfrm>
            <a:off x="6832600" y="4546600"/>
            <a:ext cx="4127500" cy="1346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4200"/>
              <a:t>The bear was WHITE!</a:t>
            </a:r>
          </a:p>
        </p:txBody>
      </p:sp>
      <p:sp>
        <p:nvSpPr>
          <p:cNvPr id="254" name="Shape 254"/>
          <p:cNvSpPr/>
          <p:nvPr/>
        </p:nvSpPr>
        <p:spPr>
          <a:xfrm>
            <a:off x="6489700" y="6261100"/>
            <a:ext cx="5346700" cy="1346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4200"/>
              <a:t>The hunter’s clothes were </a:t>
            </a:r>
            <a:r>
              <a:rPr sz="4200">
                <a:solidFill>
                  <a:srgbClr val="FF2600"/>
                </a:solidFill>
              </a:rPr>
              <a:t>RED</a:t>
            </a:r>
            <a:r>
              <a:rPr sz="4200"/>
              <a:t>!</a:t>
            </a:r>
          </a:p>
        </p:txBody>
      </p:sp>
      <p:sp>
        <p:nvSpPr>
          <p:cNvPr id="255" name="Shape 255"/>
          <p:cNvSpPr/>
          <p:nvPr/>
        </p:nvSpPr>
        <p:spPr>
          <a:xfrm>
            <a:off x="6438900" y="7823200"/>
            <a:ext cx="6019800" cy="1346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4200"/>
              <a:t>(Don’t you know who lives at the North Pole?)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240"/>
                                        </p:tgtEl>
                                        <p:attrNameLst>
                                          <p:attrName>style.visibility</p:attrName>
                                        </p:attrNameLst>
                                      </p:cBhvr>
                                      <p:to>
                                        <p:strVal val="visible"/>
                                      </p:to>
                                    </p:set>
                                    <p:animEffect filter="fade" transition="in">
                                      <p:cBhvr>
                                        <p:cTn id="7" dur="500"/>
                                        <p:tgtEl>
                                          <p:spTgt spid="240"/>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43"/>
                                        </p:tgtEl>
                                        <p:attrNameLst>
                                          <p:attrName>style.visibility</p:attrName>
                                        </p:attrNameLst>
                                      </p:cBhvr>
                                      <p:to>
                                        <p:strVal val="visible"/>
                                      </p:to>
                                    </p:set>
                                    <p:animEffect filter="fade" transition="in">
                                      <p:cBhvr>
                                        <p:cTn id="12" dur="500"/>
                                        <p:tgtEl>
                                          <p:spTgt spid="243"/>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0" grpId="3" fill="hold">
                                  <p:stCondLst>
                                    <p:cond delay="0"/>
                                  </p:stCondLst>
                                  <p:iterate type="el" backwards="0">
                                    <p:tmAbs val="0"/>
                                  </p:iterate>
                                  <p:childTnLst>
                                    <p:set>
                                      <p:cBhvr>
                                        <p:cTn id="16" fill="hold"/>
                                        <p:tgtEl>
                                          <p:spTgt spid="246"/>
                                        </p:tgtEl>
                                        <p:attrNameLst>
                                          <p:attrName>style.visibility</p:attrName>
                                        </p:attrNameLst>
                                      </p:cBhvr>
                                      <p:to>
                                        <p:strVal val="visible"/>
                                      </p:to>
                                    </p:set>
                                    <p:animEffect filter="fade" transition="in">
                                      <p:cBhvr>
                                        <p:cTn id="17" dur="500"/>
                                        <p:tgtEl>
                                          <p:spTgt spid="246"/>
                                        </p:tgtEl>
                                      </p:cBhvr>
                                    </p:animEffect>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9" grpId="4" fill="hold">
                                  <p:stCondLst>
                                    <p:cond delay="0"/>
                                  </p:stCondLst>
                                  <p:iterate type="el" backwards="0">
                                    <p:tmAbs val="0"/>
                                  </p:iterate>
                                  <p:childTnLst>
                                    <p:set>
                                      <p:cBhvr>
                                        <p:cTn id="21" fill="hold"/>
                                        <p:tgtEl>
                                          <p:spTgt spid="247"/>
                                        </p:tgtEl>
                                        <p:attrNameLst>
                                          <p:attrName>style.visibility</p:attrName>
                                        </p:attrNameLst>
                                      </p:cBhvr>
                                      <p:to>
                                        <p:strVal val="visible"/>
                                      </p:to>
                                    </p:set>
                                    <p:animEffect filter="dissolve" transition="in">
                                      <p:cBhvr>
                                        <p:cTn id="22" dur="500"/>
                                        <p:tgtEl>
                                          <p:spTgt spid="247"/>
                                        </p:tgtEl>
                                      </p:cBhvr>
                                    </p:animEffect>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0" presetID="10" grpId="5" fill="hold">
                                  <p:stCondLst>
                                    <p:cond delay="0"/>
                                  </p:stCondLst>
                                  <p:iterate type="el" backwards="0">
                                    <p:tmAbs val="0"/>
                                  </p:iterate>
                                  <p:childTnLst>
                                    <p:set>
                                      <p:cBhvr>
                                        <p:cTn id="26" fill="hold"/>
                                        <p:tgtEl>
                                          <p:spTgt spid="248"/>
                                        </p:tgtEl>
                                        <p:attrNameLst>
                                          <p:attrName>style.visibility</p:attrName>
                                        </p:attrNameLst>
                                      </p:cBhvr>
                                      <p:to>
                                        <p:strVal val="visible"/>
                                      </p:to>
                                    </p:set>
                                    <p:animEffect filter="fade" transition="in">
                                      <p:cBhvr>
                                        <p:cTn id="27" dur="500"/>
                                        <p:tgtEl>
                                          <p:spTgt spid="248"/>
                                        </p:tgtEl>
                                      </p:cBhvr>
                                    </p:animEffect>
                                  </p:childTnLst>
                                </p:cTn>
                              </p:par>
                            </p:childTnLst>
                          </p:cTn>
                        </p:par>
                      </p:childTnLst>
                    </p:cTn>
                  </p:par>
                  <p:par>
                    <p:cTn id="28" fill="hold">
                      <p:stCondLst>
                        <p:cond delay="indefinite"/>
                      </p:stCondLst>
                      <p:childTnLst>
                        <p:par>
                          <p:cTn id="29" fill="hold">
                            <p:stCondLst>
                              <p:cond delay="0"/>
                            </p:stCondLst>
                            <p:childTnLst>
                              <p:par>
                                <p:cTn id="30" nodeType="clickEffect" presetClass="entr" presetSubtype="0" presetID="9" grpId="6" fill="hold">
                                  <p:stCondLst>
                                    <p:cond delay="0"/>
                                  </p:stCondLst>
                                  <p:iterate type="el" backwards="0">
                                    <p:tmAbs val="0"/>
                                  </p:iterate>
                                  <p:childTnLst>
                                    <p:set>
                                      <p:cBhvr>
                                        <p:cTn id="31" fill="hold"/>
                                        <p:tgtEl>
                                          <p:spTgt spid="249"/>
                                        </p:tgtEl>
                                        <p:attrNameLst>
                                          <p:attrName>style.visibility</p:attrName>
                                        </p:attrNameLst>
                                      </p:cBhvr>
                                      <p:to>
                                        <p:strVal val="visible"/>
                                      </p:to>
                                    </p:set>
                                    <p:animEffect filter="dissolve" transition="in">
                                      <p:cBhvr>
                                        <p:cTn id="32" dur="500"/>
                                        <p:tgtEl>
                                          <p:spTgt spid="249"/>
                                        </p:tgtEl>
                                      </p:cBhvr>
                                    </p:animEffect>
                                  </p:childTnLst>
                                </p:cTn>
                              </p:par>
                            </p:childTnLst>
                          </p:cTn>
                        </p:par>
                      </p:childTnLst>
                    </p:cTn>
                  </p:par>
                  <p:par>
                    <p:cTn id="33" fill="hold">
                      <p:stCondLst>
                        <p:cond delay="indefinite"/>
                      </p:stCondLst>
                      <p:childTnLst>
                        <p:par>
                          <p:cTn id="34" fill="hold">
                            <p:stCondLst>
                              <p:cond delay="0"/>
                            </p:stCondLst>
                            <p:childTnLst>
                              <p:par>
                                <p:cTn id="35" nodeType="clickEffect" presetClass="entr" presetSubtype="0" presetID="9" grpId="7" fill="hold">
                                  <p:stCondLst>
                                    <p:cond delay="0"/>
                                  </p:stCondLst>
                                  <p:iterate type="el" backwards="0">
                                    <p:tmAbs val="0"/>
                                  </p:iterate>
                                  <p:childTnLst>
                                    <p:set>
                                      <p:cBhvr>
                                        <p:cTn id="36" fill="hold"/>
                                        <p:tgtEl>
                                          <p:spTgt spid="250"/>
                                        </p:tgtEl>
                                        <p:attrNameLst>
                                          <p:attrName>style.visibility</p:attrName>
                                        </p:attrNameLst>
                                      </p:cBhvr>
                                      <p:to>
                                        <p:strVal val="visible"/>
                                      </p:to>
                                    </p:set>
                                    <p:animEffect filter="dissolve" transition="in">
                                      <p:cBhvr>
                                        <p:cTn id="37" dur="500"/>
                                        <p:tgtEl>
                                          <p:spTgt spid="250"/>
                                        </p:tgtEl>
                                      </p:cBhvr>
                                    </p:animEffect>
                                  </p:childTnLst>
                                </p:cTn>
                              </p:par>
                            </p:childTnLst>
                          </p:cTn>
                        </p:par>
                      </p:childTnLst>
                    </p:cTn>
                  </p:par>
                  <p:par>
                    <p:cTn id="38" fill="hold">
                      <p:stCondLst>
                        <p:cond delay="indefinite"/>
                      </p:stCondLst>
                      <p:childTnLst>
                        <p:par>
                          <p:cTn id="39" fill="hold">
                            <p:stCondLst>
                              <p:cond delay="0"/>
                            </p:stCondLst>
                            <p:childTnLst>
                              <p:par>
                                <p:cTn id="40" nodeType="clickEffect" presetClass="entr" presetSubtype="0" presetID="9" grpId="8" fill="hold">
                                  <p:stCondLst>
                                    <p:cond delay="0"/>
                                  </p:stCondLst>
                                  <p:iterate type="el" backwards="0">
                                    <p:tmAbs val="0"/>
                                  </p:iterate>
                                  <p:childTnLst>
                                    <p:set>
                                      <p:cBhvr>
                                        <p:cTn id="41" fill="hold"/>
                                        <p:tgtEl>
                                          <p:spTgt spid="251"/>
                                        </p:tgtEl>
                                        <p:attrNameLst>
                                          <p:attrName>style.visibility</p:attrName>
                                        </p:attrNameLst>
                                      </p:cBhvr>
                                      <p:to>
                                        <p:strVal val="visible"/>
                                      </p:to>
                                    </p:set>
                                    <p:animEffect filter="dissolve" transition="in">
                                      <p:cBhvr>
                                        <p:cTn id="42" dur="500"/>
                                        <p:tgtEl>
                                          <p:spTgt spid="251"/>
                                        </p:tgtEl>
                                      </p:cBhvr>
                                    </p:animEffect>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0" presetID="9" grpId="9" fill="hold">
                                  <p:stCondLst>
                                    <p:cond delay="0"/>
                                  </p:stCondLst>
                                  <p:iterate type="el" backwards="0">
                                    <p:tmAbs val="0"/>
                                  </p:iterate>
                                  <p:childTnLst>
                                    <p:set>
                                      <p:cBhvr>
                                        <p:cTn id="46" fill="hold"/>
                                        <p:tgtEl>
                                          <p:spTgt spid="252"/>
                                        </p:tgtEl>
                                        <p:attrNameLst>
                                          <p:attrName>style.visibility</p:attrName>
                                        </p:attrNameLst>
                                      </p:cBhvr>
                                      <p:to>
                                        <p:strVal val="visible"/>
                                      </p:to>
                                    </p:set>
                                    <p:animEffect filter="dissolve" transition="in">
                                      <p:cBhvr>
                                        <p:cTn id="47" dur="500"/>
                                        <p:tgtEl>
                                          <p:spTgt spid="252"/>
                                        </p:tgtEl>
                                      </p:cBhvr>
                                    </p:animEffect>
                                  </p:childTnLst>
                                </p:cTn>
                              </p:par>
                            </p:childTnLst>
                          </p:cTn>
                        </p:par>
                      </p:childTnLst>
                    </p:cTn>
                  </p:par>
                  <p:par>
                    <p:cTn id="48" fill="hold">
                      <p:stCondLst>
                        <p:cond delay="indefinite"/>
                      </p:stCondLst>
                      <p:childTnLst>
                        <p:par>
                          <p:cTn id="49" fill="hold">
                            <p:stCondLst>
                              <p:cond delay="0"/>
                            </p:stCondLst>
                            <p:childTnLst>
                              <p:par>
                                <p:cTn id="50" nodeType="clickEffect" presetClass="entr" presetSubtype="0" presetID="9" grpId="10" fill="hold">
                                  <p:stCondLst>
                                    <p:cond delay="0"/>
                                  </p:stCondLst>
                                  <p:iterate type="el" backwards="0">
                                    <p:tmAbs val="0"/>
                                  </p:iterate>
                                  <p:childTnLst>
                                    <p:set>
                                      <p:cBhvr>
                                        <p:cTn id="51" fill="hold"/>
                                        <p:tgtEl>
                                          <p:spTgt spid="253"/>
                                        </p:tgtEl>
                                        <p:attrNameLst>
                                          <p:attrName>style.visibility</p:attrName>
                                        </p:attrNameLst>
                                      </p:cBhvr>
                                      <p:to>
                                        <p:strVal val="visible"/>
                                      </p:to>
                                    </p:set>
                                    <p:animEffect filter="dissolve" transition="in">
                                      <p:cBhvr>
                                        <p:cTn id="52" dur="500"/>
                                        <p:tgtEl>
                                          <p:spTgt spid="253"/>
                                        </p:tgtEl>
                                      </p:cBhvr>
                                    </p:animEffect>
                                  </p:childTnLst>
                                </p:cTn>
                              </p:par>
                            </p:childTnLst>
                          </p:cTn>
                        </p:par>
                      </p:childTnLst>
                    </p:cTn>
                  </p:par>
                  <p:par>
                    <p:cTn id="53" fill="hold">
                      <p:stCondLst>
                        <p:cond delay="indefinite"/>
                      </p:stCondLst>
                      <p:childTnLst>
                        <p:par>
                          <p:cTn id="54" fill="hold">
                            <p:stCondLst>
                              <p:cond delay="0"/>
                            </p:stCondLst>
                            <p:childTnLst>
                              <p:par>
                                <p:cTn id="55" nodeType="clickEffect" presetClass="entr" presetSubtype="0" presetID="9" grpId="11" fill="hold">
                                  <p:stCondLst>
                                    <p:cond delay="0"/>
                                  </p:stCondLst>
                                  <p:iterate type="el" backwards="0">
                                    <p:tmAbs val="0"/>
                                  </p:iterate>
                                  <p:childTnLst>
                                    <p:set>
                                      <p:cBhvr>
                                        <p:cTn id="56" fill="hold"/>
                                        <p:tgtEl>
                                          <p:spTgt spid="254"/>
                                        </p:tgtEl>
                                        <p:attrNameLst>
                                          <p:attrName>style.visibility</p:attrName>
                                        </p:attrNameLst>
                                      </p:cBhvr>
                                      <p:to>
                                        <p:strVal val="visible"/>
                                      </p:to>
                                    </p:set>
                                    <p:animEffect filter="dissolve" transition="in">
                                      <p:cBhvr>
                                        <p:cTn id="57" dur="500"/>
                                        <p:tgtEl>
                                          <p:spTgt spid="254"/>
                                        </p:tgtEl>
                                      </p:cBhvr>
                                    </p:animEffect>
                                  </p:childTnLst>
                                </p:cTn>
                              </p:par>
                            </p:childTnLst>
                          </p:cTn>
                        </p:par>
                      </p:childTnLst>
                    </p:cTn>
                  </p:par>
                  <p:par>
                    <p:cTn id="58" fill="hold">
                      <p:stCondLst>
                        <p:cond delay="indefinite"/>
                      </p:stCondLst>
                      <p:childTnLst>
                        <p:par>
                          <p:cTn id="59" fill="hold">
                            <p:stCondLst>
                              <p:cond delay="0"/>
                            </p:stCondLst>
                            <p:childTnLst>
                              <p:par>
                                <p:cTn id="60" nodeType="clickEffect" presetClass="entr" presetSubtype="0" presetID="9" grpId="12" fill="hold">
                                  <p:stCondLst>
                                    <p:cond delay="0"/>
                                  </p:stCondLst>
                                  <p:iterate type="el" backwards="0">
                                    <p:tmAbs val="0"/>
                                  </p:iterate>
                                  <p:childTnLst>
                                    <p:set>
                                      <p:cBhvr>
                                        <p:cTn id="61" fill="hold"/>
                                        <p:tgtEl>
                                          <p:spTgt spid="255"/>
                                        </p:tgtEl>
                                        <p:attrNameLst>
                                          <p:attrName>style.visibility</p:attrName>
                                        </p:attrNameLst>
                                      </p:cBhvr>
                                      <p:to>
                                        <p:strVal val="visible"/>
                                      </p:to>
                                    </p:set>
                                    <p:animEffect filter="dissolve" transition="in">
                                      <p:cBhvr>
                                        <p:cTn id="62" dur="500"/>
                                        <p:tgtEl>
                                          <p:spTgt spid="2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7" grpId="4"/>
      <p:bldP build="whole" bldLvl="1" animBg="1" rev="0" advAuto="0" spid="250" grpId="7"/>
      <p:bldP build="whole" bldLvl="1" animBg="1" rev="0" advAuto="0" spid="246" grpId="3"/>
      <p:bldP build="whole" bldLvl="1" animBg="1" rev="0" advAuto="0" spid="240" grpId="1"/>
      <p:bldP build="whole" bldLvl="1" animBg="1" rev="0" advAuto="0" spid="255" grpId="12"/>
      <p:bldP build="whole" bldLvl="1" animBg="1" rev="0" advAuto="0" spid="248" grpId="5"/>
      <p:bldP build="whole" bldLvl="1" animBg="1" rev="0" advAuto="0" spid="249" grpId="6"/>
      <p:bldP build="whole" bldLvl="1" animBg="1" rev="0" advAuto="0" spid="252" grpId="9"/>
      <p:bldP build="whole" bldLvl="1" animBg="1" rev="0" advAuto="0" spid="254" grpId="11"/>
      <p:bldP build="whole" bldLvl="1" animBg="1" rev="0" advAuto="0" spid="251" grpId="8"/>
      <p:bldP build="whole" bldLvl="1" animBg="1" rev="0" advAuto="0" spid="253" grpId="10"/>
      <p:bldP build="whole" bldLvl="1" animBg="1" rev="0" advAuto="0" spid="243" grpId="2"/>
    </p:bldLst>
  </p:timing>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7" name="Shape 257"/>
          <p:cNvSpPr/>
          <p:nvPr/>
        </p:nvSpPr>
        <p:spPr>
          <a:xfrm>
            <a:off x="909172" y="977900"/>
            <a:ext cx="10947401" cy="4102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marL="741498" indent="-741498">
              <a:buSzPct val="100000"/>
              <a:buAutoNum type="arabicPeriod" startAt="35"/>
              <a:defRPr sz="1800"/>
            </a:pPr>
            <a:r>
              <a:rPr sz="3900"/>
              <a:t> You are lost in a snowstorm while hiking in the mountains.  It is cold and becoming very dark.  You stumble upon an abandoned cabin.  To your relief it is unlocked.  You enter and feel around in the dark, finding an oil stove, a kerosene lantern, a candle and a cigarette.  You have only one match. </a:t>
            </a:r>
            <a:endParaRPr sz="3900"/>
          </a:p>
          <a:p>
            <a:pPr lvl="0">
              <a:defRPr sz="1800"/>
            </a:pPr>
            <a:r>
              <a:rPr sz="3900"/>
              <a:t> What should you light first?</a:t>
            </a:r>
          </a:p>
        </p:txBody>
      </p:sp>
      <p:sp>
        <p:nvSpPr>
          <p:cNvPr id="258" name="Shape 258"/>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The match!</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8" grpId="1"/>
    </p:bldLst>
  </p:timing>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0" name="Shape 260"/>
          <p:cNvSpPr/>
          <p:nvPr/>
        </p:nvSpPr>
        <p:spPr>
          <a:xfrm>
            <a:off x="909172" y="1581150"/>
            <a:ext cx="109474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36.  Zachary was washing windows when he fell off a 60-foot ladder and landed on the cement sidewalk below. He was not hurt at all. Why? </a:t>
            </a:r>
          </a:p>
        </p:txBody>
      </p:sp>
      <p:sp>
        <p:nvSpPr>
          <p:cNvPr id="261" name="Shape 261"/>
          <p:cNvSpPr/>
          <p:nvPr/>
        </p:nvSpPr>
        <p:spPr>
          <a:xfrm>
            <a:off x="241300" y="5880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He fell off the bottom step.</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1" grpId="1"/>
    </p:bldLst>
  </p:timing>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Shape 263"/>
          <p:cNvSpPr/>
          <p:nvPr/>
        </p:nvSpPr>
        <p:spPr>
          <a:xfrm>
            <a:off x="909172" y="1231900"/>
            <a:ext cx="10947401" cy="3594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37.  If you had a nine-gallon bucket and a four-gallon bucket, how could you measure out exactly 6 gallons of water? Assume that the buckets have no markings and you can’t “estimate” 6 gallons. </a:t>
            </a:r>
          </a:p>
        </p:txBody>
      </p:sp>
      <p:sp>
        <p:nvSpPr>
          <p:cNvPr id="264" name="Shape 264"/>
          <p:cNvSpPr/>
          <p:nvPr/>
        </p:nvSpPr>
        <p:spPr>
          <a:xfrm>
            <a:off x="901700" y="5461000"/>
            <a:ext cx="10947400" cy="876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See next page: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26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4" grpId="1"/>
    </p:bldLst>
  </p:timing>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Shape 266"/>
          <p:cNvSpPr/>
          <p:nvPr/>
        </p:nvSpPr>
        <p:spPr>
          <a:xfrm>
            <a:off x="5102214" y="1812915"/>
            <a:ext cx="844571" cy="844570"/>
          </a:xfrm>
          <a:prstGeom prst="rightArrow">
            <a:avLst>
              <a:gd name="adj1" fmla="val 32000"/>
              <a:gd name="adj2" fmla="val 66164"/>
            </a:avLst>
          </a:prstGeom>
          <a:solidFill>
            <a:srgbClr val="0433FF"/>
          </a:solidFill>
          <a:ln w="25400">
            <a:solidFill/>
            <a:miter lim="400000"/>
          </a:ln>
        </p:spPr>
        <p:txBody>
          <a:bodyPr lIns="0" tIns="0" rIns="0" bIns="0" anchor="ct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267" name="Shape 267"/>
          <p:cNvSpPr/>
          <p:nvPr/>
        </p:nvSpPr>
        <p:spPr>
          <a:xfrm>
            <a:off x="8496300" y="1574800"/>
            <a:ext cx="4648200" cy="8001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
                <a:solidFill>
                  <a:srgbClr val="0061FF"/>
                </a:solidFill>
              </a:defRPr>
            </a:lvl1pPr>
          </a:lstStyle>
          <a:p>
            <a:pPr lvl="0">
              <a:defRPr sz="1800">
                <a:solidFill>
                  <a:srgbClr val="000000"/>
                </a:solidFill>
              </a:defRPr>
            </a:pPr>
            <a:r>
              <a:rPr sz="4800">
                <a:solidFill>
                  <a:srgbClr val="0061FF"/>
                </a:solidFill>
              </a:rPr>
              <a:t>(5 left in the 9)</a:t>
            </a:r>
          </a:p>
        </p:txBody>
      </p:sp>
      <p:grpSp>
        <p:nvGrpSpPr>
          <p:cNvPr id="273" name="Group 273"/>
          <p:cNvGrpSpPr/>
          <p:nvPr/>
        </p:nvGrpSpPr>
        <p:grpSpPr>
          <a:xfrm>
            <a:off x="1531641" y="452141"/>
            <a:ext cx="3058118" cy="3058118"/>
            <a:chOff x="0" y="0"/>
            <a:chExt cx="3058117" cy="3058117"/>
          </a:xfrm>
        </p:grpSpPr>
        <p:pic>
          <p:nvPicPr>
            <p:cNvPr id="268" name="url?sa=i&amp;rct=j&amp;q=&amp;esrc=s&amp;source=images&amp;cd=&amp;docid=Go8w8B2STnN4nM&amp;tbnid=F9idjP5VtrfDtM-&amp;ved=0CAUQjRw&amp;url=http%3A%2F%2Fwww.whisknyc.com%2Fspare-glass-4-cup&amp;ei=E8hRUtueK8n0qAGi6oC4AQ&amp;bvm=bv.53537100,d.png"/>
            <p:cNvPicPr/>
            <p:nvPr/>
          </p:nvPicPr>
          <p:blipFill>
            <a:blip/>
            <a:stretch>
              <a:fillRect/>
            </a:stretch>
          </p:blipFill>
          <p:spPr>
            <a:xfrm>
              <a:off x="0" y="0"/>
              <a:ext cx="3058118" cy="3058118"/>
            </a:xfrm>
            <a:prstGeom prst="rect">
              <a:avLst/>
            </a:prstGeom>
            <a:ln w="12700" cap="flat">
              <a:noFill/>
              <a:miter lim="400000"/>
            </a:ln>
            <a:effectLst/>
          </p:spPr>
        </p:pic>
        <p:grpSp>
          <p:nvGrpSpPr>
            <p:cNvPr id="271" name="Group 271"/>
            <p:cNvGrpSpPr/>
            <p:nvPr/>
          </p:nvGrpSpPr>
          <p:grpSpPr>
            <a:xfrm>
              <a:off x="754358" y="335258"/>
              <a:ext cx="1663701" cy="2463801"/>
              <a:chOff x="0" y="0"/>
              <a:chExt cx="1663699" cy="2463800"/>
            </a:xfrm>
          </p:grpSpPr>
          <p:sp>
            <p:nvSpPr>
              <p:cNvPr id="269" name="Shape 269"/>
              <p:cNvSpPr/>
              <p:nvPr/>
            </p:nvSpPr>
            <p:spPr>
              <a:xfrm>
                <a:off x="0" y="1968500"/>
                <a:ext cx="1651001" cy="4953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270" name="Shape 270"/>
              <p:cNvSpPr/>
              <p:nvPr/>
            </p:nvSpPr>
            <p:spPr>
              <a:xfrm>
                <a:off x="25400" y="0"/>
                <a:ext cx="1638300" cy="2298700"/>
              </a:xfrm>
              <a:prstGeom prst="rect">
                <a:avLst/>
              </a:pr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grpSp>
        <p:sp>
          <p:nvSpPr>
            <p:cNvPr id="272" name="Shape 272"/>
            <p:cNvSpPr/>
            <p:nvPr/>
          </p:nvSpPr>
          <p:spPr>
            <a:xfrm>
              <a:off x="1224258" y="767058"/>
              <a:ext cx="736601" cy="1155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7200">
                  <a:solidFill>
                    <a:srgbClr val="0061FF"/>
                  </a:solidFill>
                </a:defRPr>
              </a:lvl1pPr>
            </a:lstStyle>
            <a:p>
              <a:pPr lvl="0">
                <a:defRPr sz="1800">
                  <a:solidFill>
                    <a:srgbClr val="000000"/>
                  </a:solidFill>
                </a:defRPr>
              </a:pPr>
              <a:r>
                <a:rPr sz="7200">
                  <a:solidFill>
                    <a:srgbClr val="0061FF"/>
                  </a:solidFill>
                </a:rPr>
                <a:t>9</a:t>
              </a:r>
            </a:p>
          </p:txBody>
        </p:sp>
      </p:grpSp>
      <p:grpSp>
        <p:nvGrpSpPr>
          <p:cNvPr id="276" name="Group 276"/>
          <p:cNvGrpSpPr/>
          <p:nvPr/>
        </p:nvGrpSpPr>
        <p:grpSpPr>
          <a:xfrm>
            <a:off x="6402779" y="1373580"/>
            <a:ext cx="2139759" cy="2139758"/>
            <a:chOff x="0" y="0"/>
            <a:chExt cx="2139757" cy="2139756"/>
          </a:xfrm>
        </p:grpSpPr>
        <p:pic>
          <p:nvPicPr>
            <p:cNvPr id="274" name="url?sa=i&amp;rct=j&amp;q=&amp;esrc=s&amp;source=images&amp;cd=&amp;docid=Go8w8B2STnN4nM&amp;tbnid=F9idjP5VtrfDtM-&amp;ved=0CAUQjRw&amp;url=http%3A%2F%2Fwww.whisknyc.com%2Fspare-glass-4-cup&amp;ei=E8hRUtueK8n0qAGi6oC4AQ&amp;bvm=bv.53537100,d.png"/>
            <p:cNvPicPr/>
            <p:nvPr/>
          </p:nvPicPr>
          <p:blipFill>
            <a:blip/>
            <a:stretch>
              <a:fillRect/>
            </a:stretch>
          </p:blipFill>
          <p:spPr>
            <a:xfrm>
              <a:off x="0" y="0"/>
              <a:ext cx="2139758" cy="2139757"/>
            </a:xfrm>
            <a:prstGeom prst="rect">
              <a:avLst/>
            </a:prstGeom>
            <a:ln w="12700" cap="flat">
              <a:noFill/>
              <a:miter lim="400000"/>
            </a:ln>
            <a:effectLst/>
          </p:spPr>
        </p:pic>
        <p:sp>
          <p:nvSpPr>
            <p:cNvPr id="275" name="Shape 275"/>
            <p:cNvSpPr/>
            <p:nvPr/>
          </p:nvSpPr>
          <p:spPr>
            <a:xfrm>
              <a:off x="709220" y="493319"/>
              <a:ext cx="736601" cy="1155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7200">
                  <a:solidFill>
                    <a:srgbClr val="0061FF"/>
                  </a:solidFill>
                </a:defRPr>
              </a:lvl1pPr>
            </a:lstStyle>
            <a:p>
              <a:pPr lvl="0">
                <a:defRPr sz="1800">
                  <a:solidFill>
                    <a:srgbClr val="000000"/>
                  </a:solidFill>
                </a:defRPr>
              </a:pPr>
              <a:r>
                <a:rPr sz="7200">
                  <a:solidFill>
                    <a:srgbClr val="0061FF"/>
                  </a:solidFill>
                </a:rPr>
                <a:t>4</a:t>
              </a:r>
            </a:p>
          </p:txBody>
        </p:sp>
      </p:grpSp>
      <p:grpSp>
        <p:nvGrpSpPr>
          <p:cNvPr id="281" name="Group 281"/>
          <p:cNvGrpSpPr/>
          <p:nvPr/>
        </p:nvGrpSpPr>
        <p:grpSpPr>
          <a:xfrm>
            <a:off x="1524000" y="3797300"/>
            <a:ext cx="3058118" cy="3058118"/>
            <a:chOff x="0" y="0"/>
            <a:chExt cx="3058117" cy="3058117"/>
          </a:xfrm>
        </p:grpSpPr>
        <p:pic>
          <p:nvPicPr>
            <p:cNvPr id="277" name="url?sa=i&amp;rct=j&amp;q=&amp;esrc=s&amp;source=images&amp;cd=&amp;docid=Go8w8B2STnN4nM&amp;tbnid=F9idjP5VtrfDtM-&amp;ved=0CAUQjRw&amp;url=http%3A%2F%2Fwww.whisknyc.com%2Fspare-glass-4-cup&amp;ei=E8hRUtueK8n0qAGi6oC4AQ&amp;bvm=bv.53537100,d.png"/>
            <p:cNvPicPr/>
            <p:nvPr/>
          </p:nvPicPr>
          <p:blipFill>
            <a:blip/>
            <a:stretch>
              <a:fillRect/>
            </a:stretch>
          </p:blipFill>
          <p:spPr>
            <a:xfrm>
              <a:off x="0" y="0"/>
              <a:ext cx="3058118" cy="3058118"/>
            </a:xfrm>
            <a:prstGeom prst="rect">
              <a:avLst/>
            </a:prstGeom>
            <a:ln w="12700" cap="flat">
              <a:noFill/>
              <a:miter lim="400000"/>
            </a:ln>
            <a:effectLst/>
          </p:spPr>
        </p:pic>
        <p:sp>
          <p:nvSpPr>
            <p:cNvPr id="278" name="Shape 278"/>
            <p:cNvSpPr/>
            <p:nvPr/>
          </p:nvSpPr>
          <p:spPr>
            <a:xfrm>
              <a:off x="749300" y="2298700"/>
              <a:ext cx="1651001" cy="4953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279" name="Shape 279"/>
            <p:cNvSpPr/>
            <p:nvPr/>
          </p:nvSpPr>
          <p:spPr>
            <a:xfrm>
              <a:off x="774700" y="1168400"/>
              <a:ext cx="1638300" cy="1460500"/>
            </a:xfrm>
            <a:prstGeom prst="rect">
              <a:avLst/>
            </a:pr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280" name="Shape 280"/>
            <p:cNvSpPr/>
            <p:nvPr/>
          </p:nvSpPr>
          <p:spPr>
            <a:xfrm>
              <a:off x="1206500" y="1130300"/>
              <a:ext cx="736600" cy="11557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7200">
                  <a:solidFill>
                    <a:srgbClr val="0061FF"/>
                  </a:solidFill>
                </a:defRPr>
              </a:lvl1pPr>
            </a:lstStyle>
            <a:p>
              <a:pPr lvl="0">
                <a:defRPr sz="1800">
                  <a:solidFill>
                    <a:srgbClr val="000000"/>
                  </a:solidFill>
                </a:defRPr>
              </a:pPr>
              <a:r>
                <a:rPr sz="7200">
                  <a:solidFill>
                    <a:srgbClr val="0061FF"/>
                  </a:solidFill>
                </a:rPr>
                <a:t>5</a:t>
              </a:r>
            </a:p>
          </p:txBody>
        </p:sp>
      </p:grpSp>
      <p:sp>
        <p:nvSpPr>
          <p:cNvPr id="282" name="Shape 282"/>
          <p:cNvSpPr/>
          <p:nvPr/>
        </p:nvSpPr>
        <p:spPr>
          <a:xfrm>
            <a:off x="4927600" y="4648200"/>
            <a:ext cx="844570" cy="844570"/>
          </a:xfrm>
          <a:prstGeom prst="rightArrow">
            <a:avLst>
              <a:gd name="adj1" fmla="val 32000"/>
              <a:gd name="adj2" fmla="val 66164"/>
            </a:avLst>
          </a:prstGeom>
          <a:solidFill>
            <a:srgbClr val="0433FF"/>
          </a:solidFill>
          <a:ln w="25400">
            <a:solidFill/>
            <a:miter lim="400000"/>
          </a:ln>
        </p:spPr>
        <p:txBody>
          <a:bodyPr lIns="0" tIns="0" rIns="0" bIns="0" anchor="ctr"/>
          <a:lstStyle/>
          <a:p>
            <a:pPr lvl="0">
              <a:defRPr sz="4000">
                <a:solidFill>
                  <a:srgbClr val="FFFFFF"/>
                </a:solidFill>
                <a:effectLst>
                  <a:outerShdw sx="100000" sy="100000" kx="0" ky="0" algn="b" rotWithShape="0" blurRad="38100" dist="12700" dir="5400000">
                    <a:srgbClr val="000000">
                      <a:alpha val="50000"/>
                    </a:srgbClr>
                  </a:outerShdw>
                </a:effectLst>
              </a:defRPr>
            </a:pPr>
          </a:p>
        </p:txBody>
      </p:sp>
      <p:grpSp>
        <p:nvGrpSpPr>
          <p:cNvPr id="285" name="Group 285"/>
          <p:cNvGrpSpPr/>
          <p:nvPr/>
        </p:nvGrpSpPr>
        <p:grpSpPr>
          <a:xfrm>
            <a:off x="6426200" y="4025900"/>
            <a:ext cx="2139758" cy="2139757"/>
            <a:chOff x="0" y="0"/>
            <a:chExt cx="2139757" cy="2139756"/>
          </a:xfrm>
        </p:grpSpPr>
        <p:pic>
          <p:nvPicPr>
            <p:cNvPr id="283" name="url?sa=i&amp;rct=j&amp;q=&amp;esrc=s&amp;source=images&amp;cd=&amp;docid=Go8w8B2STnN4nM&amp;tbnid=F9idjP5VtrfDtM-&amp;ved=0CAUQjRw&amp;url=http%3A%2F%2Fwww.whisknyc.com%2Fspare-glass-4-cup&amp;ei=E8hRUtueK8n0qAGi6oC4AQ&amp;bvm=bv.53537100,d.png"/>
            <p:cNvPicPr/>
            <p:nvPr/>
          </p:nvPicPr>
          <p:blipFill>
            <a:blip/>
            <a:stretch>
              <a:fillRect/>
            </a:stretch>
          </p:blipFill>
          <p:spPr>
            <a:xfrm>
              <a:off x="0" y="0"/>
              <a:ext cx="2139758" cy="2139757"/>
            </a:xfrm>
            <a:prstGeom prst="rect">
              <a:avLst/>
            </a:prstGeom>
            <a:ln w="12700" cap="flat">
              <a:noFill/>
              <a:miter lim="400000"/>
            </a:ln>
            <a:effectLst/>
          </p:spPr>
        </p:pic>
        <p:sp>
          <p:nvSpPr>
            <p:cNvPr id="284" name="Shape 284"/>
            <p:cNvSpPr/>
            <p:nvPr/>
          </p:nvSpPr>
          <p:spPr>
            <a:xfrm>
              <a:off x="698500" y="482600"/>
              <a:ext cx="736600" cy="11557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7200">
                  <a:solidFill>
                    <a:srgbClr val="0061FF"/>
                  </a:solidFill>
                </a:defRPr>
              </a:lvl1pPr>
            </a:lstStyle>
            <a:p>
              <a:pPr lvl="0">
                <a:defRPr sz="1800">
                  <a:solidFill>
                    <a:srgbClr val="000000"/>
                  </a:solidFill>
                </a:defRPr>
              </a:pPr>
              <a:r>
                <a:rPr sz="7200">
                  <a:solidFill>
                    <a:srgbClr val="0061FF"/>
                  </a:solidFill>
                </a:rPr>
                <a:t>4</a:t>
              </a:r>
            </a:p>
          </p:txBody>
        </p:sp>
      </p:grpSp>
      <p:sp>
        <p:nvSpPr>
          <p:cNvPr id="286" name="Shape 286"/>
          <p:cNvSpPr/>
          <p:nvPr/>
        </p:nvSpPr>
        <p:spPr>
          <a:xfrm>
            <a:off x="8496300" y="4470400"/>
            <a:ext cx="4648200" cy="8001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
                <a:solidFill>
                  <a:srgbClr val="0061FF"/>
                </a:solidFill>
              </a:defRPr>
            </a:lvl1pPr>
          </a:lstStyle>
          <a:p>
            <a:pPr lvl="0">
              <a:defRPr sz="1800">
                <a:solidFill>
                  <a:srgbClr val="000000"/>
                </a:solidFill>
              </a:defRPr>
            </a:pPr>
            <a:r>
              <a:rPr sz="4800">
                <a:solidFill>
                  <a:srgbClr val="0061FF"/>
                </a:solidFill>
              </a:rPr>
              <a:t>(1 left in the 9)</a:t>
            </a:r>
          </a:p>
        </p:txBody>
      </p:sp>
      <p:grpSp>
        <p:nvGrpSpPr>
          <p:cNvPr id="292" name="Group 292"/>
          <p:cNvGrpSpPr/>
          <p:nvPr/>
        </p:nvGrpSpPr>
        <p:grpSpPr>
          <a:xfrm>
            <a:off x="1524000" y="6870700"/>
            <a:ext cx="3058118" cy="3058118"/>
            <a:chOff x="0" y="0"/>
            <a:chExt cx="3058117" cy="3058117"/>
          </a:xfrm>
        </p:grpSpPr>
        <p:pic>
          <p:nvPicPr>
            <p:cNvPr id="287" name="url?sa=i&amp;rct=j&amp;q=&amp;esrc=s&amp;source=images&amp;cd=&amp;docid=Go8w8B2STnN4nM&amp;tbnid=F9idjP5VtrfDtM-&amp;ved=0CAUQjRw&amp;url=http%3A%2F%2Fwww.whisknyc.com%2Fspare-glass-4-cup&amp;ei=E8hRUtueK8n0qAGi6oC4AQ&amp;bvm=bv.53537100,d.png"/>
            <p:cNvPicPr/>
            <p:nvPr/>
          </p:nvPicPr>
          <p:blipFill>
            <a:blip/>
            <a:stretch>
              <a:fillRect/>
            </a:stretch>
          </p:blipFill>
          <p:spPr>
            <a:xfrm>
              <a:off x="0" y="0"/>
              <a:ext cx="3058118" cy="3058118"/>
            </a:xfrm>
            <a:prstGeom prst="rect">
              <a:avLst/>
            </a:prstGeom>
            <a:ln w="12700" cap="flat">
              <a:noFill/>
              <a:miter lim="400000"/>
            </a:ln>
            <a:effectLst/>
          </p:spPr>
        </p:pic>
        <p:sp>
          <p:nvSpPr>
            <p:cNvPr id="288" name="Shape 288"/>
            <p:cNvSpPr/>
            <p:nvPr/>
          </p:nvSpPr>
          <p:spPr>
            <a:xfrm>
              <a:off x="749300" y="2298700"/>
              <a:ext cx="1651001" cy="4953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289" name="Shape 289"/>
            <p:cNvSpPr/>
            <p:nvPr/>
          </p:nvSpPr>
          <p:spPr>
            <a:xfrm>
              <a:off x="774700" y="2260600"/>
              <a:ext cx="1638300" cy="368300"/>
            </a:xfrm>
            <a:prstGeom prst="rect">
              <a:avLst/>
            </a:pr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290" name="Shape 290"/>
            <p:cNvSpPr/>
            <p:nvPr/>
          </p:nvSpPr>
          <p:spPr>
            <a:xfrm>
              <a:off x="1206500" y="1130300"/>
              <a:ext cx="736600" cy="11557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7200">
                  <a:solidFill>
                    <a:srgbClr val="0061FF"/>
                  </a:solidFill>
                </a:defRPr>
              </a:lvl1pPr>
            </a:lstStyle>
            <a:p>
              <a:pPr lvl="0">
                <a:defRPr sz="1800">
                  <a:solidFill>
                    <a:srgbClr val="000000"/>
                  </a:solidFill>
                </a:defRPr>
              </a:pPr>
              <a:r>
                <a:rPr sz="7200">
                  <a:solidFill>
                    <a:srgbClr val="0061FF"/>
                  </a:solidFill>
                </a:rPr>
                <a:t>1</a:t>
              </a:r>
            </a:p>
          </p:txBody>
        </p:sp>
        <p:sp>
          <p:nvSpPr>
            <p:cNvPr id="291" name="Shape 291"/>
            <p:cNvSpPr/>
            <p:nvPr/>
          </p:nvSpPr>
          <p:spPr>
            <a:xfrm>
              <a:off x="774700" y="2095500"/>
              <a:ext cx="1651001" cy="4953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grpSp>
      <p:sp>
        <p:nvSpPr>
          <p:cNvPr id="293" name="Shape 293"/>
          <p:cNvSpPr/>
          <p:nvPr/>
        </p:nvSpPr>
        <p:spPr>
          <a:xfrm>
            <a:off x="4927600" y="7772400"/>
            <a:ext cx="844570" cy="844570"/>
          </a:xfrm>
          <a:prstGeom prst="rightArrow">
            <a:avLst>
              <a:gd name="adj1" fmla="val 32000"/>
              <a:gd name="adj2" fmla="val 66164"/>
            </a:avLst>
          </a:prstGeom>
          <a:solidFill>
            <a:srgbClr val="0433FF"/>
          </a:solidFill>
          <a:ln w="25400">
            <a:solidFill/>
            <a:miter lim="400000"/>
          </a:ln>
        </p:spPr>
        <p:txBody>
          <a:bodyPr lIns="0" tIns="0" rIns="0" bIns="0" anchor="ctr"/>
          <a:lstStyle/>
          <a:p>
            <a:pPr lvl="0">
              <a:defRPr sz="4000">
                <a:solidFill>
                  <a:srgbClr val="FFFFFF"/>
                </a:solidFill>
                <a:effectLst>
                  <a:outerShdw sx="100000" sy="100000" kx="0" ky="0" algn="b" rotWithShape="0" blurRad="38100" dist="12700" dir="5400000">
                    <a:srgbClr val="000000">
                      <a:alpha val="50000"/>
                    </a:srgbClr>
                  </a:outerShdw>
                </a:effectLst>
              </a:defRPr>
            </a:pPr>
          </a:p>
        </p:txBody>
      </p:sp>
      <p:grpSp>
        <p:nvGrpSpPr>
          <p:cNvPr id="299" name="Group 299"/>
          <p:cNvGrpSpPr/>
          <p:nvPr/>
        </p:nvGrpSpPr>
        <p:grpSpPr>
          <a:xfrm>
            <a:off x="6413500" y="7340600"/>
            <a:ext cx="2139758" cy="2139757"/>
            <a:chOff x="0" y="0"/>
            <a:chExt cx="2139757" cy="2139756"/>
          </a:xfrm>
        </p:grpSpPr>
        <p:pic>
          <p:nvPicPr>
            <p:cNvPr id="294" name="url?sa=i&amp;rct=j&amp;q=&amp;esrc=s&amp;source=images&amp;cd=&amp;docid=Go8w8B2STnN4nM&amp;tbnid=F9idjP5VtrfDtM-&amp;ved=0CAUQjRw&amp;url=http%3A%2F%2Fwww.whisknyc.com%2Fspare-glass-4-cup&amp;ei=E8hRUtueK8n0qAGi6oC4AQ&amp;bvm=bv.53537100,d.png"/>
            <p:cNvPicPr/>
            <p:nvPr/>
          </p:nvPicPr>
          <p:blipFill>
            <a:blip/>
            <a:stretch>
              <a:fillRect/>
            </a:stretch>
          </p:blipFill>
          <p:spPr>
            <a:xfrm>
              <a:off x="0" y="0"/>
              <a:ext cx="2139758" cy="2139757"/>
            </a:xfrm>
            <a:prstGeom prst="rect">
              <a:avLst/>
            </a:prstGeom>
            <a:ln w="12700" cap="flat">
              <a:noFill/>
              <a:miter lim="400000"/>
            </a:ln>
            <a:effectLst/>
          </p:spPr>
        </p:pic>
        <p:sp>
          <p:nvSpPr>
            <p:cNvPr id="295" name="Shape 295"/>
            <p:cNvSpPr/>
            <p:nvPr/>
          </p:nvSpPr>
          <p:spPr>
            <a:xfrm>
              <a:off x="711200" y="495300"/>
              <a:ext cx="736600" cy="11557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7200">
                  <a:solidFill>
                    <a:srgbClr val="0061FF"/>
                  </a:solidFill>
                </a:defRPr>
              </a:lvl1pPr>
            </a:lstStyle>
            <a:p>
              <a:pPr lvl="0">
                <a:defRPr sz="1800">
                  <a:solidFill>
                    <a:srgbClr val="000000"/>
                  </a:solidFill>
                </a:defRPr>
              </a:pPr>
              <a:r>
                <a:rPr sz="7200">
                  <a:solidFill>
                    <a:srgbClr val="0061FF"/>
                  </a:solidFill>
                </a:rPr>
                <a:t>4</a:t>
              </a:r>
            </a:p>
          </p:txBody>
        </p:sp>
        <p:sp>
          <p:nvSpPr>
            <p:cNvPr id="296" name="Shape 296"/>
            <p:cNvSpPr/>
            <p:nvPr/>
          </p:nvSpPr>
          <p:spPr>
            <a:xfrm>
              <a:off x="549681" y="1625599"/>
              <a:ext cx="1054101" cy="304802"/>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297" name="Shape 297"/>
            <p:cNvSpPr/>
            <p:nvPr/>
          </p:nvSpPr>
          <p:spPr>
            <a:xfrm>
              <a:off x="546100" y="1460499"/>
              <a:ext cx="1054100" cy="304802"/>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298" name="Shape 298"/>
            <p:cNvSpPr/>
            <p:nvPr/>
          </p:nvSpPr>
          <p:spPr>
            <a:xfrm>
              <a:off x="558800" y="1625600"/>
              <a:ext cx="1041400" cy="177800"/>
            </a:xfrm>
            <a:prstGeom prst="rect">
              <a:avLst/>
            </a:prstGeom>
            <a:solidFill>
              <a:srgbClr val="73FDFF">
                <a:alpha val="64999"/>
              </a:srgbClr>
            </a:solidFill>
            <a:ln w="12700" cap="flat">
              <a:noFill/>
              <a:miter lim="400000"/>
            </a:ln>
            <a:effectLst/>
          </p:spPr>
          <p:txBody>
            <a:bodyPr wrap="square" lIns="0" tIns="0" rIns="0" bIns="0" numCol="1" anchor="ctr">
              <a:noAutofit/>
            </a:bodyPr>
            <a:lstStyle/>
            <a:p>
              <a:pPr lvl="0">
                <a:defRPr sz="4000">
                  <a:solidFill>
                    <a:srgbClr val="FFFFFF"/>
                  </a:solidFill>
                  <a:effectLst>
                    <a:outerShdw sx="100000" sy="100000" kx="0" ky="0" algn="b" rotWithShape="0" blurRad="38100" dist="12700" dir="5400000">
                      <a:srgbClr val="000000">
                        <a:alpha val="50000"/>
                      </a:srgbClr>
                    </a:outerShdw>
                  </a:effectLst>
                </a:defRPr>
              </a:pPr>
            </a:p>
          </p:txBody>
        </p:sp>
      </p:grpSp>
      <p:sp>
        <p:nvSpPr>
          <p:cNvPr id="300" name="Shape 300"/>
          <p:cNvSpPr/>
          <p:nvPr/>
        </p:nvSpPr>
        <p:spPr>
          <a:xfrm>
            <a:off x="8343900" y="7340600"/>
            <a:ext cx="4648200" cy="19685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0061FF"/>
                </a:solidFill>
              </a:defRPr>
            </a:lvl1pPr>
          </a:lstStyle>
          <a:p>
            <a:pPr lvl="0">
              <a:defRPr sz="1800">
                <a:solidFill>
                  <a:srgbClr val="000000"/>
                </a:solidFill>
              </a:defRPr>
            </a:pPr>
            <a:r>
              <a:rPr sz="4200">
                <a:solidFill>
                  <a:srgbClr val="0061FF"/>
                </a:solidFill>
              </a:rPr>
              <a:t>Now fill up the 9 and pour 3 gallons into the 4.</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273"/>
                                        </p:tgtEl>
                                        <p:attrNameLst>
                                          <p:attrName>style.visibility</p:attrName>
                                        </p:attrNameLst>
                                      </p:cBhvr>
                                      <p:to>
                                        <p:strVal val="visible"/>
                                      </p:to>
                                    </p:set>
                                    <p:animEffect filter="fade" transition="in">
                                      <p:cBhvr>
                                        <p:cTn id="7" dur="500"/>
                                        <p:tgtEl>
                                          <p:spTgt spid="273"/>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9" grpId="2" fill="hold">
                                  <p:stCondLst>
                                    <p:cond delay="0"/>
                                  </p:stCondLst>
                                  <p:iterate type="el" backwards="0">
                                    <p:tmAbs val="0"/>
                                  </p:iterate>
                                  <p:childTnLst>
                                    <p:set>
                                      <p:cBhvr>
                                        <p:cTn id="11" fill="hold"/>
                                        <p:tgtEl>
                                          <p:spTgt spid="266"/>
                                        </p:tgtEl>
                                        <p:attrNameLst>
                                          <p:attrName>style.visibility</p:attrName>
                                        </p:attrNameLst>
                                      </p:cBhvr>
                                      <p:to>
                                        <p:strVal val="visible"/>
                                      </p:to>
                                    </p:set>
                                    <p:animEffect filter="dissolve" transition="in">
                                      <p:cBhvr>
                                        <p:cTn id="12" dur="500"/>
                                        <p:tgtEl>
                                          <p:spTgt spid="266"/>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0" grpId="3" fill="hold">
                                  <p:stCondLst>
                                    <p:cond delay="0"/>
                                  </p:stCondLst>
                                  <p:iterate type="el" backwards="0">
                                    <p:tmAbs val="0"/>
                                  </p:iterate>
                                  <p:childTnLst>
                                    <p:set>
                                      <p:cBhvr>
                                        <p:cTn id="16" fill="hold"/>
                                        <p:tgtEl>
                                          <p:spTgt spid="276"/>
                                        </p:tgtEl>
                                        <p:attrNameLst>
                                          <p:attrName>style.visibility</p:attrName>
                                        </p:attrNameLst>
                                      </p:cBhvr>
                                      <p:to>
                                        <p:strVal val="visible"/>
                                      </p:to>
                                    </p:set>
                                    <p:animEffect filter="fade" transition="in">
                                      <p:cBhvr>
                                        <p:cTn id="17" dur="500"/>
                                        <p:tgtEl>
                                          <p:spTgt spid="276"/>
                                        </p:tgtEl>
                                      </p:cBhvr>
                                    </p:animEffect>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4" fill="hold">
                                  <p:stCondLst>
                                    <p:cond delay="0"/>
                                  </p:stCondLst>
                                  <p:iterate type="lt" backwards="0">
                                    <p:tmAbs val="0"/>
                                  </p:iterate>
                                  <p:childTnLst>
                                    <p:set>
                                      <p:cBhvr>
                                        <p:cTn id="21" fill="hold"/>
                                        <p:tgtEl>
                                          <p:spTgt spid="26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nodeType="clickEffect" presetClass="entr" presetSubtype="0" presetID="10" grpId="5" fill="hold">
                                  <p:stCondLst>
                                    <p:cond delay="0"/>
                                  </p:stCondLst>
                                  <p:iterate type="el" backwards="0">
                                    <p:tmAbs val="0"/>
                                  </p:iterate>
                                  <p:childTnLst>
                                    <p:set>
                                      <p:cBhvr>
                                        <p:cTn id="25" fill="hold"/>
                                        <p:tgtEl>
                                          <p:spTgt spid="281"/>
                                        </p:tgtEl>
                                        <p:attrNameLst>
                                          <p:attrName>style.visibility</p:attrName>
                                        </p:attrNameLst>
                                      </p:cBhvr>
                                      <p:to>
                                        <p:strVal val="visible"/>
                                      </p:to>
                                    </p:set>
                                    <p:animEffect filter="fade" transition="in">
                                      <p:cBhvr>
                                        <p:cTn id="26" dur="500"/>
                                        <p:tgtEl>
                                          <p:spTgt spid="281"/>
                                        </p:tgtEl>
                                      </p:cBhvr>
                                    </p:animEffect>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0" presetID="9" grpId="6" fill="hold">
                                  <p:stCondLst>
                                    <p:cond delay="0"/>
                                  </p:stCondLst>
                                  <p:iterate type="el" backwards="0">
                                    <p:tmAbs val="0"/>
                                  </p:iterate>
                                  <p:childTnLst>
                                    <p:set>
                                      <p:cBhvr>
                                        <p:cTn id="30" fill="hold"/>
                                        <p:tgtEl>
                                          <p:spTgt spid="282"/>
                                        </p:tgtEl>
                                        <p:attrNameLst>
                                          <p:attrName>style.visibility</p:attrName>
                                        </p:attrNameLst>
                                      </p:cBhvr>
                                      <p:to>
                                        <p:strVal val="visible"/>
                                      </p:to>
                                    </p:set>
                                    <p:animEffect filter="dissolve" transition="in">
                                      <p:cBhvr>
                                        <p:cTn id="31" dur="500"/>
                                        <p:tgtEl>
                                          <p:spTgt spid="282"/>
                                        </p:tgtEl>
                                      </p:cBhvr>
                                    </p:animEffect>
                                  </p:childTnLst>
                                </p:cTn>
                              </p:par>
                            </p:childTnLst>
                          </p:cTn>
                        </p:par>
                      </p:childTnLst>
                    </p:cTn>
                  </p:par>
                  <p:par>
                    <p:cTn id="32" fill="hold">
                      <p:stCondLst>
                        <p:cond delay="indefinite"/>
                      </p:stCondLst>
                      <p:childTnLst>
                        <p:par>
                          <p:cTn id="33" fill="hold">
                            <p:stCondLst>
                              <p:cond delay="0"/>
                            </p:stCondLst>
                            <p:childTnLst>
                              <p:par>
                                <p:cTn id="34" nodeType="clickEffect" presetClass="entr" presetSubtype="0" presetID="10" grpId="7" fill="hold">
                                  <p:stCondLst>
                                    <p:cond delay="0"/>
                                  </p:stCondLst>
                                  <p:iterate type="el" backwards="0">
                                    <p:tmAbs val="0"/>
                                  </p:iterate>
                                  <p:childTnLst>
                                    <p:set>
                                      <p:cBhvr>
                                        <p:cTn id="35" fill="hold"/>
                                        <p:tgtEl>
                                          <p:spTgt spid="285"/>
                                        </p:tgtEl>
                                        <p:attrNameLst>
                                          <p:attrName>style.visibility</p:attrName>
                                        </p:attrNameLst>
                                      </p:cBhvr>
                                      <p:to>
                                        <p:strVal val="visible"/>
                                      </p:to>
                                    </p:set>
                                    <p:animEffect filter="fade" transition="in">
                                      <p:cBhvr>
                                        <p:cTn id="36" dur="500"/>
                                        <p:tgtEl>
                                          <p:spTgt spid="285"/>
                                        </p:tgtEl>
                                      </p:cBhvr>
                                    </p:animEffect>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0" presetID="1" grpId="8" fill="hold">
                                  <p:stCondLst>
                                    <p:cond delay="0"/>
                                  </p:stCondLst>
                                  <p:iterate type="lt" backwards="0">
                                    <p:tmAbs val="0"/>
                                  </p:iterate>
                                  <p:childTnLst>
                                    <p:set>
                                      <p:cBhvr>
                                        <p:cTn id="40" fill="hold"/>
                                        <p:tgtEl>
                                          <p:spTgt spid="28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nodeType="clickEffect" presetClass="entr" presetSubtype="0" presetID="10" grpId="9" fill="hold">
                                  <p:stCondLst>
                                    <p:cond delay="0"/>
                                  </p:stCondLst>
                                  <p:iterate type="el" backwards="0">
                                    <p:tmAbs val="0"/>
                                  </p:iterate>
                                  <p:childTnLst>
                                    <p:set>
                                      <p:cBhvr>
                                        <p:cTn id="44" fill="hold"/>
                                        <p:tgtEl>
                                          <p:spTgt spid="292"/>
                                        </p:tgtEl>
                                        <p:attrNameLst>
                                          <p:attrName>style.visibility</p:attrName>
                                        </p:attrNameLst>
                                      </p:cBhvr>
                                      <p:to>
                                        <p:strVal val="visible"/>
                                      </p:to>
                                    </p:set>
                                    <p:animEffect filter="fade" transition="in">
                                      <p:cBhvr>
                                        <p:cTn id="45" dur="500"/>
                                        <p:tgtEl>
                                          <p:spTgt spid="292"/>
                                        </p:tgtEl>
                                      </p:cBhvr>
                                    </p:animEffect>
                                  </p:childTnLst>
                                </p:cTn>
                              </p:par>
                            </p:childTnLst>
                          </p:cTn>
                        </p:par>
                      </p:childTnLst>
                    </p:cTn>
                  </p:par>
                  <p:par>
                    <p:cTn id="46" fill="hold">
                      <p:stCondLst>
                        <p:cond delay="indefinite"/>
                      </p:stCondLst>
                      <p:childTnLst>
                        <p:par>
                          <p:cTn id="47" fill="hold">
                            <p:stCondLst>
                              <p:cond delay="0"/>
                            </p:stCondLst>
                            <p:childTnLst>
                              <p:par>
                                <p:cTn id="48" nodeType="clickEffect" presetClass="entr" presetSubtype="0" presetID="9" grpId="10" fill="hold">
                                  <p:stCondLst>
                                    <p:cond delay="0"/>
                                  </p:stCondLst>
                                  <p:iterate type="el" backwards="0">
                                    <p:tmAbs val="0"/>
                                  </p:iterate>
                                  <p:childTnLst>
                                    <p:set>
                                      <p:cBhvr>
                                        <p:cTn id="49" fill="hold"/>
                                        <p:tgtEl>
                                          <p:spTgt spid="293"/>
                                        </p:tgtEl>
                                        <p:attrNameLst>
                                          <p:attrName>style.visibility</p:attrName>
                                        </p:attrNameLst>
                                      </p:cBhvr>
                                      <p:to>
                                        <p:strVal val="visible"/>
                                      </p:to>
                                    </p:set>
                                    <p:animEffect filter="dissolve" transition="in">
                                      <p:cBhvr>
                                        <p:cTn id="50" dur="500"/>
                                        <p:tgtEl>
                                          <p:spTgt spid="293"/>
                                        </p:tgtEl>
                                      </p:cBhvr>
                                    </p:animEffect>
                                  </p:childTnLst>
                                </p:cTn>
                              </p:par>
                            </p:childTnLst>
                          </p:cTn>
                        </p:par>
                      </p:childTnLst>
                    </p:cTn>
                  </p:par>
                  <p:par>
                    <p:cTn id="51" fill="hold">
                      <p:stCondLst>
                        <p:cond delay="indefinite"/>
                      </p:stCondLst>
                      <p:childTnLst>
                        <p:par>
                          <p:cTn id="52" fill="hold">
                            <p:stCondLst>
                              <p:cond delay="0"/>
                            </p:stCondLst>
                            <p:childTnLst>
                              <p:par>
                                <p:cTn id="53" nodeType="clickEffect" presetClass="entr" presetSubtype="0" presetID="10" grpId="11" fill="hold">
                                  <p:stCondLst>
                                    <p:cond delay="0"/>
                                  </p:stCondLst>
                                  <p:iterate type="el" backwards="0">
                                    <p:tmAbs val="0"/>
                                  </p:iterate>
                                  <p:childTnLst>
                                    <p:set>
                                      <p:cBhvr>
                                        <p:cTn id="54" fill="hold"/>
                                        <p:tgtEl>
                                          <p:spTgt spid="299"/>
                                        </p:tgtEl>
                                        <p:attrNameLst>
                                          <p:attrName>style.visibility</p:attrName>
                                        </p:attrNameLst>
                                      </p:cBhvr>
                                      <p:to>
                                        <p:strVal val="visible"/>
                                      </p:to>
                                    </p:set>
                                    <p:animEffect filter="fade" transition="in">
                                      <p:cBhvr>
                                        <p:cTn id="55" dur="500"/>
                                        <p:tgtEl>
                                          <p:spTgt spid="299"/>
                                        </p:tgtEl>
                                      </p:cBhvr>
                                    </p:animEffect>
                                  </p:childTnLst>
                                </p:cTn>
                              </p:par>
                            </p:childTnLst>
                          </p:cTn>
                        </p:par>
                      </p:childTnLst>
                    </p:cTn>
                  </p:par>
                  <p:par>
                    <p:cTn id="56" fill="hold">
                      <p:stCondLst>
                        <p:cond delay="indefinite"/>
                      </p:stCondLst>
                      <p:childTnLst>
                        <p:par>
                          <p:cTn id="57" fill="hold">
                            <p:stCondLst>
                              <p:cond delay="0"/>
                            </p:stCondLst>
                            <p:childTnLst>
                              <p:par>
                                <p:cTn id="58" nodeType="clickEffect" presetClass="entr" presetSubtype="0" presetID="1" grpId="12" fill="hold">
                                  <p:stCondLst>
                                    <p:cond delay="0"/>
                                  </p:stCondLst>
                                  <p:iterate type="lt" backwards="0">
                                    <p:tmAbs val="0"/>
                                  </p:iterate>
                                  <p:childTnLst>
                                    <p:set>
                                      <p:cBhvr>
                                        <p:cTn id="59" fill="hold"/>
                                        <p:tgtEl>
                                          <p:spTgt spid="3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6" grpId="3"/>
      <p:bldP build="whole" bldLvl="1" animBg="1" rev="0" advAuto="0" spid="282" grpId="6"/>
      <p:bldP build="whole" bldLvl="1" animBg="1" rev="0" advAuto="0" spid="286" grpId="8"/>
      <p:bldP build="whole" bldLvl="1" animBg="1" rev="0" advAuto="0" spid="281" grpId="5"/>
      <p:bldP build="whole" bldLvl="1" animBg="1" rev="0" advAuto="0" spid="285" grpId="7"/>
      <p:bldP build="whole" bldLvl="1" animBg="1" rev="0" advAuto="0" spid="300" grpId="12"/>
      <p:bldP build="whole" bldLvl="1" animBg="1" rev="0" advAuto="0" spid="299" grpId="11"/>
      <p:bldP build="whole" bldLvl="1" animBg="1" rev="0" advAuto="0" spid="267" grpId="4"/>
      <p:bldP build="whole" bldLvl="1" animBg="1" rev="0" advAuto="0" spid="293" grpId="10"/>
      <p:bldP build="whole" bldLvl="1" animBg="1" rev="0" advAuto="0" spid="292" grpId="9"/>
      <p:bldP build="whole" bldLvl="1" animBg="1" rev="0" advAuto="0" spid="273" grpId="1"/>
      <p:bldP build="whole" bldLvl="1" animBg="1" rev="0" advAuto="0" spid="266" grpId="2"/>
    </p:bldLst>
  </p:timing>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nvSpPr>
        <p:spPr>
          <a:xfrm>
            <a:off x="439272" y="1581150"/>
            <a:ext cx="11658601" cy="1498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38.  If three days ago was the day before Friday, what will the day after tomorrow be?</a:t>
            </a:r>
          </a:p>
        </p:txBody>
      </p:sp>
      <p:sp>
        <p:nvSpPr>
          <p:cNvPr id="303" name="Shape 303"/>
          <p:cNvSpPr/>
          <p:nvPr/>
        </p:nvSpPr>
        <p:spPr>
          <a:xfrm>
            <a:off x="800100" y="6972300"/>
            <a:ext cx="10947400" cy="876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Tuesday</a:t>
            </a:r>
          </a:p>
        </p:txBody>
      </p:sp>
      <p:grpSp>
        <p:nvGrpSpPr>
          <p:cNvPr id="313" name="Group 313"/>
          <p:cNvGrpSpPr/>
          <p:nvPr/>
        </p:nvGrpSpPr>
        <p:grpSpPr>
          <a:xfrm>
            <a:off x="825500" y="4013200"/>
            <a:ext cx="11328400" cy="1270000"/>
            <a:chOff x="0" y="0"/>
            <a:chExt cx="11328400" cy="1270000"/>
          </a:xfrm>
        </p:grpSpPr>
        <p:sp>
          <p:nvSpPr>
            <p:cNvPr id="304" name="Shape 304"/>
            <p:cNvSpPr/>
            <p:nvPr/>
          </p:nvSpPr>
          <p:spPr>
            <a:xfrm>
              <a:off x="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8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800">
                  <a:solidFill>
                    <a:srgbClr val="FFFFFF"/>
                  </a:solidFill>
                  <a:effectLst>
                    <a:outerShdw sx="100000" sy="100000" kx="0" ky="0" algn="b" rotWithShape="0" blurRad="38100" dist="12700" dir="5400000">
                      <a:srgbClr val="000000">
                        <a:alpha val="50000"/>
                      </a:srgbClr>
                    </a:outerShdw>
                  </a:effectLst>
                </a:rPr>
                <a:t>Mon</a:t>
              </a:r>
            </a:p>
          </p:txBody>
        </p:sp>
        <p:sp>
          <p:nvSpPr>
            <p:cNvPr id="305" name="Shape 305"/>
            <p:cNvSpPr/>
            <p:nvPr/>
          </p:nvSpPr>
          <p:spPr>
            <a:xfrm>
              <a:off x="125730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8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800">
                  <a:solidFill>
                    <a:srgbClr val="FFFFFF"/>
                  </a:solidFill>
                  <a:effectLst>
                    <a:outerShdw sx="100000" sy="100000" kx="0" ky="0" algn="b" rotWithShape="0" blurRad="38100" dist="12700" dir="5400000">
                      <a:srgbClr val="000000">
                        <a:alpha val="50000"/>
                      </a:srgbClr>
                    </a:outerShdw>
                  </a:effectLst>
                </a:rPr>
                <a:t>Tues</a:t>
              </a:r>
            </a:p>
          </p:txBody>
        </p:sp>
        <p:sp>
          <p:nvSpPr>
            <p:cNvPr id="306" name="Shape 306"/>
            <p:cNvSpPr/>
            <p:nvPr/>
          </p:nvSpPr>
          <p:spPr>
            <a:xfrm>
              <a:off x="251460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0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000">
                  <a:solidFill>
                    <a:srgbClr val="FFFFFF"/>
                  </a:solidFill>
                  <a:effectLst>
                    <a:outerShdw sx="100000" sy="100000" kx="0" ky="0" algn="b" rotWithShape="0" blurRad="38100" dist="12700" dir="5400000">
                      <a:srgbClr val="000000">
                        <a:alpha val="50000"/>
                      </a:srgbClr>
                    </a:outerShdw>
                  </a:effectLst>
                </a:rPr>
                <a:t>Wed</a:t>
              </a:r>
            </a:p>
          </p:txBody>
        </p:sp>
        <p:sp>
          <p:nvSpPr>
            <p:cNvPr id="307" name="Shape 307"/>
            <p:cNvSpPr/>
            <p:nvPr/>
          </p:nvSpPr>
          <p:spPr>
            <a:xfrm>
              <a:off x="377190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8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800">
                  <a:solidFill>
                    <a:srgbClr val="FFFFFF"/>
                  </a:solidFill>
                  <a:effectLst>
                    <a:outerShdw sx="100000" sy="100000" kx="0" ky="0" algn="b" rotWithShape="0" blurRad="38100" dist="12700" dir="5400000">
                      <a:srgbClr val="000000">
                        <a:alpha val="50000"/>
                      </a:srgbClr>
                    </a:outerShdw>
                  </a:effectLst>
                </a:rPr>
                <a:t>Thu</a:t>
              </a:r>
            </a:p>
          </p:txBody>
        </p:sp>
        <p:sp>
          <p:nvSpPr>
            <p:cNvPr id="308" name="Shape 308"/>
            <p:cNvSpPr/>
            <p:nvPr/>
          </p:nvSpPr>
          <p:spPr>
            <a:xfrm>
              <a:off x="502920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0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000">
                  <a:solidFill>
                    <a:srgbClr val="FFFFFF"/>
                  </a:solidFill>
                  <a:effectLst>
                    <a:outerShdw sx="100000" sy="100000" kx="0" ky="0" algn="b" rotWithShape="0" blurRad="38100" dist="12700" dir="5400000">
                      <a:srgbClr val="000000">
                        <a:alpha val="50000"/>
                      </a:srgbClr>
                    </a:outerShdw>
                  </a:effectLst>
                </a:rPr>
                <a:t>Fri</a:t>
              </a:r>
            </a:p>
          </p:txBody>
        </p:sp>
        <p:sp>
          <p:nvSpPr>
            <p:cNvPr id="309" name="Shape 309"/>
            <p:cNvSpPr/>
            <p:nvPr/>
          </p:nvSpPr>
          <p:spPr>
            <a:xfrm>
              <a:off x="628650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0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000">
                  <a:solidFill>
                    <a:srgbClr val="FFFFFF"/>
                  </a:solidFill>
                  <a:effectLst>
                    <a:outerShdw sx="100000" sy="100000" kx="0" ky="0" algn="b" rotWithShape="0" blurRad="38100" dist="12700" dir="5400000">
                      <a:srgbClr val="000000">
                        <a:alpha val="50000"/>
                      </a:srgbClr>
                    </a:outerShdw>
                  </a:effectLst>
                </a:rPr>
                <a:t>Sat</a:t>
              </a:r>
            </a:p>
          </p:txBody>
        </p:sp>
        <p:sp>
          <p:nvSpPr>
            <p:cNvPr id="310" name="Shape 310"/>
            <p:cNvSpPr/>
            <p:nvPr/>
          </p:nvSpPr>
          <p:spPr>
            <a:xfrm>
              <a:off x="754380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0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000">
                  <a:solidFill>
                    <a:srgbClr val="FFFFFF"/>
                  </a:solidFill>
                  <a:effectLst>
                    <a:outerShdw sx="100000" sy="100000" kx="0" ky="0" algn="b" rotWithShape="0" blurRad="38100" dist="12700" dir="5400000">
                      <a:srgbClr val="000000">
                        <a:alpha val="50000"/>
                      </a:srgbClr>
                    </a:outerShdw>
                  </a:effectLst>
                </a:rPr>
                <a:t>Sun</a:t>
              </a:r>
            </a:p>
          </p:txBody>
        </p:sp>
        <p:sp>
          <p:nvSpPr>
            <p:cNvPr id="311" name="Shape 311"/>
            <p:cNvSpPr/>
            <p:nvPr/>
          </p:nvSpPr>
          <p:spPr>
            <a:xfrm>
              <a:off x="880110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0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000">
                  <a:solidFill>
                    <a:srgbClr val="FFFFFF"/>
                  </a:solidFill>
                  <a:effectLst>
                    <a:outerShdw sx="100000" sy="100000" kx="0" ky="0" algn="b" rotWithShape="0" blurRad="38100" dist="12700" dir="5400000">
                      <a:srgbClr val="000000">
                        <a:alpha val="50000"/>
                      </a:srgbClr>
                    </a:outerShdw>
                  </a:effectLst>
                </a:rPr>
                <a:t>Mon</a:t>
              </a:r>
            </a:p>
          </p:txBody>
        </p:sp>
        <p:sp>
          <p:nvSpPr>
            <p:cNvPr id="312" name="Shape 312"/>
            <p:cNvSpPr/>
            <p:nvPr/>
          </p:nvSpPr>
          <p:spPr>
            <a:xfrm>
              <a:off x="10058400" y="0"/>
              <a:ext cx="1270000" cy="1270000"/>
            </a:xfrm>
            <a:prstGeom prst="rect">
              <a:avLst/>
            </a:prstGeom>
            <a:solidFill>
              <a:srgbClr val="D6D6D6"/>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4000">
                  <a:solidFill>
                    <a:srgbClr val="FFFFFF"/>
                  </a:solidFill>
                  <a:effectLst>
                    <a:outerShdw sx="100000" sy="100000" kx="0" ky="0" algn="b" rotWithShape="0" blurRad="38100" dist="12700" dir="5400000">
                      <a:srgbClr val="000000">
                        <a:alpha val="50000"/>
                      </a:srgbClr>
                    </a:outerShdw>
                  </a:effectLst>
                </a:defRPr>
              </a:lvl1pPr>
            </a:lstStyle>
            <a:p>
              <a:pPr lvl="0">
                <a:defRPr sz="1800">
                  <a:solidFill>
                    <a:srgbClr val="000000"/>
                  </a:solidFill>
                  <a:effectLst/>
                </a:defRPr>
              </a:pPr>
              <a:r>
                <a:rPr sz="4000">
                  <a:solidFill>
                    <a:srgbClr val="FFFFFF"/>
                  </a:solidFill>
                  <a:effectLst>
                    <a:outerShdw sx="100000" sy="100000" kx="0" ky="0" algn="b" rotWithShape="0" blurRad="38100" dist="12700" dir="5400000">
                      <a:srgbClr val="000000">
                        <a:alpha val="50000"/>
                      </a:srgbClr>
                    </a:outerShdw>
                  </a:effectLst>
                </a:rPr>
                <a:t>Tues</a:t>
              </a:r>
            </a:p>
          </p:txBody>
        </p:sp>
      </p:grpSp>
      <p:pic>
        <p:nvPicPr>
          <p:cNvPr id="314" name="black-curved-arrow.png"/>
          <p:cNvPicPr/>
          <p:nvPr/>
        </p:nvPicPr>
        <p:blipFill>
          <a:blip/>
          <a:stretch>
            <a:fillRect/>
          </a:stretch>
        </p:blipFill>
        <p:spPr>
          <a:xfrm flipH="1">
            <a:off x="5220405" y="5358451"/>
            <a:ext cx="1248570" cy="885826"/>
          </a:xfrm>
          <a:prstGeom prst="rect">
            <a:avLst/>
          </a:prstGeom>
          <a:ln w="12700">
            <a:miter lim="400000"/>
          </a:ln>
        </p:spPr>
      </p:pic>
      <p:pic>
        <p:nvPicPr>
          <p:cNvPr id="315" name="black-curved-arrow.png"/>
          <p:cNvPicPr/>
          <p:nvPr/>
        </p:nvPicPr>
        <p:blipFill>
          <a:blip/>
          <a:stretch>
            <a:fillRect/>
          </a:stretch>
        </p:blipFill>
        <p:spPr>
          <a:xfrm flipH="1">
            <a:off x="6451723" y="5359400"/>
            <a:ext cx="1248570" cy="885825"/>
          </a:xfrm>
          <a:prstGeom prst="rect">
            <a:avLst/>
          </a:prstGeom>
          <a:ln w="12700">
            <a:miter lim="400000"/>
          </a:ln>
        </p:spPr>
      </p:pic>
      <p:pic>
        <p:nvPicPr>
          <p:cNvPr id="316" name="black-curved-arrow.png"/>
          <p:cNvPicPr/>
          <p:nvPr/>
        </p:nvPicPr>
        <p:blipFill>
          <a:blip/>
          <a:stretch>
            <a:fillRect/>
          </a:stretch>
        </p:blipFill>
        <p:spPr>
          <a:xfrm flipH="1">
            <a:off x="7683646" y="5359400"/>
            <a:ext cx="1248570" cy="885825"/>
          </a:xfrm>
          <a:prstGeom prst="rect">
            <a:avLst/>
          </a:prstGeom>
          <a:ln w="12700">
            <a:miter lim="400000"/>
          </a:ln>
        </p:spPr>
      </p:pic>
      <p:sp>
        <p:nvSpPr>
          <p:cNvPr id="317" name="Shape 317"/>
          <p:cNvSpPr/>
          <p:nvPr/>
        </p:nvSpPr>
        <p:spPr>
          <a:xfrm>
            <a:off x="4533899" y="4203700"/>
            <a:ext cx="1409702" cy="8636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88900">
            <a:solidFill>
              <a:srgbClr val="FF2600"/>
            </a:solidFill>
            <a:miter lim="400000"/>
          </a:ln>
        </p:spPr>
        <p:txBody>
          <a:bodyPr lIns="0" tIns="0" rIns="0" bIns="0" anchor="ctr"/>
          <a:lstStyle/>
          <a:p>
            <a:pPr lvl="0">
              <a:defRPr sz="4000">
                <a:solidFill>
                  <a:srgbClr val="FFFFFF"/>
                </a:solidFill>
                <a:effectLst>
                  <a:outerShdw sx="100000" sy="100000" kx="0" ky="0" algn="b" rotWithShape="0" blurRad="38100" dist="12700" dir="5400000">
                    <a:srgbClr val="000000">
                      <a:alpha val="50000"/>
                    </a:srgbClr>
                  </a:outerShdw>
                </a:effectLst>
              </a:defRPr>
            </a:pPr>
          </a:p>
        </p:txBody>
      </p:sp>
      <p:sp>
        <p:nvSpPr>
          <p:cNvPr id="318" name="Shape 318"/>
          <p:cNvSpPr/>
          <p:nvPr/>
        </p:nvSpPr>
        <p:spPr>
          <a:xfrm>
            <a:off x="8229599" y="4203700"/>
            <a:ext cx="1409702" cy="8636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88900">
            <a:solidFill>
              <a:srgbClr val="0433FF"/>
            </a:solidFill>
            <a:miter lim="400000"/>
          </a:ln>
        </p:spPr>
        <p:txBody>
          <a:bodyPr lIns="0" tIns="0" rIns="0" bIns="0" anchor="ctr"/>
          <a:lstStyle/>
          <a:p>
            <a:pPr lvl="0">
              <a:defRPr sz="4000">
                <a:solidFill>
                  <a:srgbClr val="FFFFFF"/>
                </a:solidFill>
                <a:effectLst>
                  <a:outerShdw sx="100000" sy="100000" kx="0" ky="0" algn="b" rotWithShape="0" blurRad="38100" dist="12700" dir="5400000">
                    <a:srgbClr val="000000">
                      <a:alpha val="50000"/>
                    </a:srgbClr>
                  </a:outerShdw>
                </a:effectLst>
              </a:defRPr>
            </a:pPr>
          </a:p>
        </p:txBody>
      </p:sp>
      <p:pic>
        <p:nvPicPr>
          <p:cNvPr id="319" name="black-curved-arrow.png"/>
          <p:cNvPicPr/>
          <p:nvPr/>
        </p:nvPicPr>
        <p:blipFill>
          <a:blip/>
          <a:stretch>
            <a:fillRect/>
          </a:stretch>
        </p:blipFill>
        <p:spPr>
          <a:xfrm flipH="1" rot="8840280">
            <a:off x="9399544" y="3163745"/>
            <a:ext cx="1828801" cy="1297385"/>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13"/>
                                        </p:tgtEl>
                                        <p:attrNameLst>
                                          <p:attrName>style.visibility</p:attrName>
                                        </p:attrNameLst>
                                      </p:cBhvr>
                                      <p:to>
                                        <p:strVal val="visible"/>
                                      </p:to>
                                    </p:set>
                                    <p:animEffect filter="fade" transition="in">
                                      <p:cBhvr>
                                        <p:cTn id="7" dur="500"/>
                                        <p:tgtEl>
                                          <p:spTgt spid="313"/>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9" grpId="2" fill="hold">
                                  <p:stCondLst>
                                    <p:cond delay="0"/>
                                  </p:stCondLst>
                                  <p:iterate type="el" backwards="0">
                                    <p:tmAbs val="0"/>
                                  </p:iterate>
                                  <p:childTnLst>
                                    <p:set>
                                      <p:cBhvr>
                                        <p:cTn id="11" fill="hold"/>
                                        <p:tgtEl>
                                          <p:spTgt spid="317"/>
                                        </p:tgtEl>
                                        <p:attrNameLst>
                                          <p:attrName>style.visibility</p:attrName>
                                        </p:attrNameLst>
                                      </p:cBhvr>
                                      <p:to>
                                        <p:strVal val="visible"/>
                                      </p:to>
                                    </p:set>
                                    <p:animEffect filter="dissolve" transition="in">
                                      <p:cBhvr>
                                        <p:cTn id="12" dur="1000"/>
                                        <p:tgtEl>
                                          <p:spTgt spid="317"/>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0" grpId="3" fill="hold">
                                  <p:stCondLst>
                                    <p:cond delay="0"/>
                                  </p:stCondLst>
                                  <p:iterate type="el" backwards="0">
                                    <p:tmAbs val="0"/>
                                  </p:iterate>
                                  <p:childTnLst>
                                    <p:set>
                                      <p:cBhvr>
                                        <p:cTn id="16" fill="hold"/>
                                        <p:tgtEl>
                                          <p:spTgt spid="314"/>
                                        </p:tgtEl>
                                        <p:attrNameLst>
                                          <p:attrName>style.visibility</p:attrName>
                                        </p:attrNameLst>
                                      </p:cBhvr>
                                      <p:to>
                                        <p:strVal val="visible"/>
                                      </p:to>
                                    </p:set>
                                    <p:animEffect filter="fade" transition="in">
                                      <p:cBhvr>
                                        <p:cTn id="17" dur="500"/>
                                        <p:tgtEl>
                                          <p:spTgt spid="314"/>
                                        </p:tgtEl>
                                      </p:cBhvr>
                                    </p:animEffect>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0" grpId="4" fill="hold">
                                  <p:stCondLst>
                                    <p:cond delay="0"/>
                                  </p:stCondLst>
                                  <p:iterate type="el" backwards="0">
                                    <p:tmAbs val="0"/>
                                  </p:iterate>
                                  <p:childTnLst>
                                    <p:set>
                                      <p:cBhvr>
                                        <p:cTn id="21" fill="hold"/>
                                        <p:tgtEl>
                                          <p:spTgt spid="315"/>
                                        </p:tgtEl>
                                        <p:attrNameLst>
                                          <p:attrName>style.visibility</p:attrName>
                                        </p:attrNameLst>
                                      </p:cBhvr>
                                      <p:to>
                                        <p:strVal val="visible"/>
                                      </p:to>
                                    </p:set>
                                    <p:animEffect filter="fade" transition="in">
                                      <p:cBhvr>
                                        <p:cTn id="22" dur="500"/>
                                        <p:tgtEl>
                                          <p:spTgt spid="315"/>
                                        </p:tgtEl>
                                      </p:cBhvr>
                                    </p:animEffect>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0" presetID="10" grpId="5" fill="hold">
                                  <p:stCondLst>
                                    <p:cond delay="0"/>
                                  </p:stCondLst>
                                  <p:iterate type="el" backwards="0">
                                    <p:tmAbs val="0"/>
                                  </p:iterate>
                                  <p:childTnLst>
                                    <p:set>
                                      <p:cBhvr>
                                        <p:cTn id="26" fill="hold"/>
                                        <p:tgtEl>
                                          <p:spTgt spid="316"/>
                                        </p:tgtEl>
                                        <p:attrNameLst>
                                          <p:attrName>style.visibility</p:attrName>
                                        </p:attrNameLst>
                                      </p:cBhvr>
                                      <p:to>
                                        <p:strVal val="visible"/>
                                      </p:to>
                                    </p:set>
                                    <p:animEffect filter="fade" transition="in">
                                      <p:cBhvr>
                                        <p:cTn id="27" dur="500"/>
                                        <p:tgtEl>
                                          <p:spTgt spid="316"/>
                                        </p:tgtEl>
                                      </p:cBhvr>
                                    </p:animEffect>
                                  </p:childTnLst>
                                </p:cTn>
                              </p:par>
                            </p:childTnLst>
                          </p:cTn>
                        </p:par>
                      </p:childTnLst>
                    </p:cTn>
                  </p:par>
                  <p:par>
                    <p:cTn id="28" fill="hold">
                      <p:stCondLst>
                        <p:cond delay="indefinite"/>
                      </p:stCondLst>
                      <p:childTnLst>
                        <p:par>
                          <p:cTn id="29" fill="hold">
                            <p:stCondLst>
                              <p:cond delay="0"/>
                            </p:stCondLst>
                            <p:childTnLst>
                              <p:par>
                                <p:cTn id="30" nodeType="clickEffect" presetClass="entr" presetSubtype="0" presetID="9" grpId="6" fill="hold">
                                  <p:stCondLst>
                                    <p:cond delay="0"/>
                                  </p:stCondLst>
                                  <p:iterate type="el" backwards="0">
                                    <p:tmAbs val="0"/>
                                  </p:iterate>
                                  <p:childTnLst>
                                    <p:set>
                                      <p:cBhvr>
                                        <p:cTn id="31" fill="hold"/>
                                        <p:tgtEl>
                                          <p:spTgt spid="318"/>
                                        </p:tgtEl>
                                        <p:attrNameLst>
                                          <p:attrName>style.visibility</p:attrName>
                                        </p:attrNameLst>
                                      </p:cBhvr>
                                      <p:to>
                                        <p:strVal val="visible"/>
                                      </p:to>
                                    </p:set>
                                    <p:animEffect filter="dissolve" transition="in">
                                      <p:cBhvr>
                                        <p:cTn id="32" dur="500"/>
                                        <p:tgtEl>
                                          <p:spTgt spid="318"/>
                                        </p:tgtEl>
                                      </p:cBhvr>
                                    </p:animEffect>
                                  </p:childTnLst>
                                </p:cTn>
                              </p:par>
                            </p:childTnLst>
                          </p:cTn>
                        </p:par>
                      </p:childTnLst>
                    </p:cTn>
                  </p:par>
                  <p:par>
                    <p:cTn id="33" fill="hold">
                      <p:stCondLst>
                        <p:cond delay="indefinite"/>
                      </p:stCondLst>
                      <p:childTnLst>
                        <p:par>
                          <p:cTn id="34" fill="hold">
                            <p:stCondLst>
                              <p:cond delay="0"/>
                            </p:stCondLst>
                            <p:childTnLst>
                              <p:par>
                                <p:cTn id="35" nodeType="clickEffect" presetClass="entr" presetSubtype="0" presetID="10" grpId="7" fill="hold">
                                  <p:stCondLst>
                                    <p:cond delay="0"/>
                                  </p:stCondLst>
                                  <p:iterate type="el" backwards="0">
                                    <p:tmAbs val="0"/>
                                  </p:iterate>
                                  <p:childTnLst>
                                    <p:set>
                                      <p:cBhvr>
                                        <p:cTn id="36" fill="hold"/>
                                        <p:tgtEl>
                                          <p:spTgt spid="319"/>
                                        </p:tgtEl>
                                        <p:attrNameLst>
                                          <p:attrName>style.visibility</p:attrName>
                                        </p:attrNameLst>
                                      </p:cBhvr>
                                      <p:to>
                                        <p:strVal val="visible"/>
                                      </p:to>
                                    </p:set>
                                    <p:animEffect filter="fade" transition="in">
                                      <p:cBhvr>
                                        <p:cTn id="37" dur="500"/>
                                        <p:tgtEl>
                                          <p:spTgt spid="319"/>
                                        </p:tgtEl>
                                      </p:cBhvr>
                                    </p:animEffect>
                                  </p:childTnLst>
                                </p:cTn>
                              </p:par>
                            </p:childTnLst>
                          </p:cTn>
                        </p:par>
                      </p:childTnLst>
                    </p:cTn>
                  </p:par>
                  <p:par>
                    <p:cTn id="38" fill="hold">
                      <p:stCondLst>
                        <p:cond delay="indefinite"/>
                      </p:stCondLst>
                      <p:childTnLst>
                        <p:par>
                          <p:cTn id="39" fill="hold">
                            <p:stCondLst>
                              <p:cond delay="0"/>
                            </p:stCondLst>
                            <p:childTnLst>
                              <p:par>
                                <p:cTn id="40" nodeType="clickEffect" presetClass="entr" presetSubtype="0" presetID="1" grpId="8" fill="hold">
                                  <p:stCondLst>
                                    <p:cond delay="0"/>
                                  </p:stCondLst>
                                  <p:iterate type="lt" backwards="0">
                                    <p:tmAbs val="0"/>
                                  </p:iterate>
                                  <p:childTnLst>
                                    <p:set>
                                      <p:cBhvr>
                                        <p:cTn id="41" fill="hold"/>
                                        <p:tgtEl>
                                          <p:spTgt spid="3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6" grpId="5"/>
      <p:bldP build="whole" bldLvl="1" animBg="1" rev="0" advAuto="0" spid="314" grpId="3"/>
      <p:bldP build="whole" bldLvl="1" animBg="1" rev="0" advAuto="0" spid="313" grpId="1"/>
      <p:bldP build="whole" bldLvl="1" animBg="1" rev="0" advAuto="0" spid="317" grpId="2"/>
      <p:bldP build="whole" bldLvl="1" animBg="1" rev="0" advAuto="0" spid="318" grpId="6"/>
      <p:bldP build="whole" bldLvl="1" animBg="1" rev="0" advAuto="0" spid="303" grpId="8"/>
      <p:bldP build="whole" bldLvl="1" animBg="1" rev="0" advAuto="0" spid="315" grpId="4"/>
      <p:bldP build="whole" bldLvl="1" animBg="1" rev="0" advAuto="0" spid="319" grpId="7"/>
    </p:bldLst>
  </p:timing>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1" name="Shape 321"/>
          <p:cNvSpPr/>
          <p:nvPr/>
        </p:nvSpPr>
        <p:spPr>
          <a:xfrm>
            <a:off x="909172" y="1930400"/>
            <a:ext cx="10947401" cy="2197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39.  Stanley dug a hole that was five feet wide, 5 feet long and 5 feet deep. How many cubic feet of dirt were in the hole?</a:t>
            </a:r>
          </a:p>
        </p:txBody>
      </p:sp>
      <p:sp>
        <p:nvSpPr>
          <p:cNvPr id="322" name="Shape 322"/>
          <p:cNvSpPr/>
          <p:nvPr/>
        </p:nvSpPr>
        <p:spPr>
          <a:xfrm>
            <a:off x="901700" y="5461000"/>
            <a:ext cx="109474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None. </a:t>
            </a:r>
            <a:endParaRPr sz="5300">
              <a:solidFill>
                <a:srgbClr val="0061FF"/>
              </a:solidFill>
            </a:endParaRPr>
          </a:p>
          <a:p>
            <a:pPr lvl="0">
              <a:defRPr sz="1800"/>
            </a:pPr>
            <a:r>
              <a:rPr sz="5300">
                <a:solidFill>
                  <a:srgbClr val="0061FF"/>
                </a:solidFill>
              </a:rPr>
              <a:t>It’s a hole, so it’s empty!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3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2" grpId="1"/>
    </p:bldLst>
  </p:timing>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4" name="Shape 324"/>
          <p:cNvSpPr/>
          <p:nvPr/>
        </p:nvSpPr>
        <p:spPr>
          <a:xfrm>
            <a:off x="604372" y="495300"/>
            <a:ext cx="11544301" cy="4991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marL="912614" indent="-912614">
              <a:buSzPct val="100000"/>
              <a:buAutoNum type="arabicPeriod" startAt="40"/>
              <a:defRPr sz="1800"/>
            </a:pPr>
            <a:r>
              <a:rPr sz="4800"/>
              <a:t> Two men went to a restaurant and each had a glass of coke. The waiter put poison in both drinks. One man drank his pop quickly and suffered no effects from the poison. The other man drank slowly and later became ill from the poison. </a:t>
            </a:r>
            <a:endParaRPr sz="4800"/>
          </a:p>
          <a:p>
            <a:pPr lvl="0">
              <a:defRPr sz="1800"/>
            </a:pPr>
            <a:r>
              <a:rPr sz="4800"/>
              <a:t>Why the difference?</a:t>
            </a:r>
          </a:p>
        </p:txBody>
      </p:sp>
      <p:sp>
        <p:nvSpPr>
          <p:cNvPr id="325" name="Shape 325"/>
          <p:cNvSpPr/>
          <p:nvPr/>
        </p:nvSpPr>
        <p:spPr>
          <a:xfrm>
            <a:off x="800100" y="6146800"/>
            <a:ext cx="10947400" cy="876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The poison was in the ice.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32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5"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a:off x="1122" y="1460500"/>
            <a:ext cx="12992101" cy="2197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5. How can you put two cans of water into a larger container and still be able to tell which water came from which container?</a:t>
            </a:r>
          </a:p>
        </p:txBody>
      </p:sp>
      <p:sp>
        <p:nvSpPr>
          <p:cNvPr id="55" name="Shape 55"/>
          <p:cNvSpPr/>
          <p:nvPr/>
        </p:nvSpPr>
        <p:spPr>
          <a:xfrm>
            <a:off x="139700" y="4737100"/>
            <a:ext cx="12522200" cy="39751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300">
                <a:solidFill>
                  <a:srgbClr val="0061FF"/>
                </a:solidFill>
              </a:rPr>
              <a:t>Place the two cans in the large container.</a:t>
            </a:r>
            <a:endParaRPr sz="5300">
              <a:solidFill>
                <a:srgbClr val="0061FF"/>
              </a:solidFill>
            </a:endParaRPr>
          </a:p>
          <a:p>
            <a:pPr lvl="0">
              <a:defRPr sz="1800"/>
            </a:pPr>
            <a:r>
              <a:rPr sz="5300">
                <a:solidFill>
                  <a:srgbClr val="0061FF"/>
                </a:solidFill>
              </a:rPr>
              <a:t>or</a:t>
            </a:r>
            <a:endParaRPr sz="5300">
              <a:solidFill>
                <a:srgbClr val="0061FF"/>
              </a:solidFill>
            </a:endParaRPr>
          </a:p>
          <a:p>
            <a:pPr lvl="0">
              <a:defRPr sz="1800"/>
            </a:pPr>
            <a:r>
              <a:rPr sz="5300">
                <a:solidFill>
                  <a:srgbClr val="0061FF"/>
                </a:solidFill>
              </a:rPr>
              <a:t>Freeze them first, then place the chunks of ice in the container</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5"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nvSpPr>
        <p:spPr>
          <a:xfrm>
            <a:off x="1122" y="2159000"/>
            <a:ext cx="12992101" cy="800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6. What can you break just by saying its name?</a:t>
            </a:r>
          </a:p>
        </p:txBody>
      </p:sp>
      <p:sp>
        <p:nvSpPr>
          <p:cNvPr id="58" name="Shape 58"/>
          <p:cNvSpPr/>
          <p:nvPr/>
        </p:nvSpPr>
        <p:spPr>
          <a:xfrm>
            <a:off x="139700" y="4737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Silence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8"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1122" y="1809750"/>
            <a:ext cx="12992101" cy="1498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7.  What is impossible to hold for 10 minutes, yet weighs almost nothing?</a:t>
            </a:r>
          </a:p>
        </p:txBody>
      </p:sp>
      <p:sp>
        <p:nvSpPr>
          <p:cNvPr id="61" name="Shape 61"/>
          <p:cNvSpPr/>
          <p:nvPr/>
        </p:nvSpPr>
        <p:spPr>
          <a:xfrm>
            <a:off x="139700" y="47371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Your Breath</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1"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nvSpPr>
        <p:spPr>
          <a:xfrm>
            <a:off x="1122" y="412750"/>
            <a:ext cx="12992101" cy="429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8. A prisoner was told to carry a heavy bag of sand across the prison yard. Then he was told to carry it back again. He was forced to continue doing this all day long, until he finally realized he could put something in the bag that would make it lighter. What was it?</a:t>
            </a:r>
          </a:p>
        </p:txBody>
      </p:sp>
      <p:sp>
        <p:nvSpPr>
          <p:cNvPr id="64" name="Shape 64"/>
          <p:cNvSpPr/>
          <p:nvPr/>
        </p:nvSpPr>
        <p:spPr>
          <a:xfrm>
            <a:off x="241300" y="55372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A hole.</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6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4"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1122" y="1111250"/>
            <a:ext cx="12992101" cy="2895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800"/>
            </a:lvl1pPr>
          </a:lstStyle>
          <a:p>
            <a:pPr lvl="0">
              <a:defRPr sz="1800"/>
            </a:pPr>
            <a:r>
              <a:rPr sz="4800"/>
              <a:t>9.  Anthony threw a tennis ball as hard as he could. The ball travelled 50 feet, then turned around in mid-air and came straight back to Anthony.  The ball never hit anything. How did Anthony do that?</a:t>
            </a:r>
          </a:p>
        </p:txBody>
      </p:sp>
      <p:sp>
        <p:nvSpPr>
          <p:cNvPr id="67" name="Shape 67"/>
          <p:cNvSpPr/>
          <p:nvPr/>
        </p:nvSpPr>
        <p:spPr>
          <a:xfrm>
            <a:off x="241300" y="5537200"/>
            <a:ext cx="12522200" cy="1651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5300">
                <a:solidFill>
                  <a:srgbClr val="0061FF"/>
                </a:solidFill>
              </a:defRPr>
            </a:lvl1pPr>
          </a:lstStyle>
          <a:p>
            <a:pPr lvl="0">
              <a:defRPr sz="1800">
                <a:solidFill>
                  <a:srgbClr val="000000"/>
                </a:solidFill>
              </a:defRPr>
            </a:pPr>
            <a:r>
              <a:rPr sz="5300">
                <a:solidFill>
                  <a:srgbClr val="0061FF"/>
                </a:solidFill>
              </a:rPr>
              <a:t>Throw it straight up in the air!</a:t>
            </a:r>
            <a:endParaRPr sz="5300">
              <a:solidFill>
                <a:srgbClr val="0061FF"/>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lt" backwards="0">
                                    <p:tmAbs val="0"/>
                                  </p:iterate>
                                  <p:childTnLst>
                                    <p:set>
                                      <p:cBhvr>
                                        <p:cTn id="6" fill="hold"/>
                                        <p:tgtEl>
                                          <p:spTgt spid="6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7" grpId="1"/>
    </p:bldLst>
  </p:timing>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